
<file path=[Content_Types].xml><?xml version="1.0" encoding="utf-8"?>
<Types xmlns="http://schemas.openxmlformats.org/package/2006/content-types">
  <Default Extension="png" ContentType="image/png"/>
  <Default Extension="wmf" ContentType="image/x-wmf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ags/tag2.xml" ContentType="application/vnd.openxmlformats-officedocument.presentationml.tags+xml"/>
  <Override PartName="/ppt/notesSlides/notesSlide1.xml" ContentType="application/vnd.openxmlformats-officedocument.presentationml.notesSlide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notesSlides/notesSlide6.xml" ContentType="application/vnd.openxmlformats-officedocument.presentationml.notesSlide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9" r:id="rId1"/>
  </p:sldMasterIdLst>
  <p:notesMasterIdLst>
    <p:notesMasterId r:id="rId45"/>
  </p:notesMasterIdLst>
  <p:sldIdLst>
    <p:sldId id="688" r:id="rId2"/>
    <p:sldId id="622" r:id="rId3"/>
    <p:sldId id="623" r:id="rId4"/>
    <p:sldId id="624" r:id="rId5"/>
    <p:sldId id="625" r:id="rId6"/>
    <p:sldId id="627" r:id="rId7"/>
    <p:sldId id="659" r:id="rId8"/>
    <p:sldId id="567" r:id="rId9"/>
    <p:sldId id="568" r:id="rId10"/>
    <p:sldId id="629" r:id="rId11"/>
    <p:sldId id="571" r:id="rId12"/>
    <p:sldId id="578" r:id="rId13"/>
    <p:sldId id="632" r:id="rId14"/>
    <p:sldId id="581" r:id="rId15"/>
    <p:sldId id="628" r:id="rId16"/>
    <p:sldId id="657" r:id="rId17"/>
    <p:sldId id="689" r:id="rId18"/>
    <p:sldId id="717" r:id="rId19"/>
    <p:sldId id="718" r:id="rId20"/>
    <p:sldId id="690" r:id="rId21"/>
    <p:sldId id="691" r:id="rId22"/>
    <p:sldId id="703" r:id="rId23"/>
    <p:sldId id="687" r:id="rId24"/>
    <p:sldId id="721" r:id="rId25"/>
    <p:sldId id="728" r:id="rId26"/>
    <p:sldId id="727" r:id="rId27"/>
    <p:sldId id="723" r:id="rId28"/>
    <p:sldId id="724" r:id="rId29"/>
    <p:sldId id="729" r:id="rId30"/>
    <p:sldId id="730" r:id="rId31"/>
    <p:sldId id="735" r:id="rId32"/>
    <p:sldId id="734" r:id="rId33"/>
    <p:sldId id="736" r:id="rId34"/>
    <p:sldId id="738" r:id="rId35"/>
    <p:sldId id="731" r:id="rId36"/>
    <p:sldId id="732" r:id="rId37"/>
    <p:sldId id="713" r:id="rId38"/>
    <p:sldId id="739" r:id="rId39"/>
    <p:sldId id="697" r:id="rId40"/>
    <p:sldId id="698" r:id="rId41"/>
    <p:sldId id="712" r:id="rId42"/>
    <p:sldId id="652" r:id="rId43"/>
    <p:sldId id="716" r:id="rId44"/>
  </p:sldIdLst>
  <p:sldSz cx="9144000" cy="6858000" type="screen4x3"/>
  <p:notesSz cx="6858000" cy="9144000"/>
  <p:embeddedFontLst>
    <p:embeddedFont>
      <p:font typeface="ＭＳ Ｐゴシック" pitchFamily="34" charset="-128"/>
      <p:regular r:id="rId46"/>
    </p:embeddedFont>
    <p:embeddedFont>
      <p:font typeface="맑은 고딕" pitchFamily="34" charset="-127"/>
      <p:regular r:id="rId47"/>
      <p:bold r:id="rId48"/>
    </p:embeddedFont>
    <p:embeddedFont>
      <p:font typeface="굴림" pitchFamily="34" charset="-127"/>
      <p:regular r:id="rId49"/>
    </p:embeddedFont>
  </p:embeddedFontLst>
  <p:custDataLst>
    <p:tags r:id="rId50"/>
  </p:custDataLst>
  <p:defaultTextStyle>
    <a:defPPr>
      <a:defRPr lang="en-US"/>
    </a:defPPr>
    <a:lvl1pPr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0D86B"/>
    <a:srgbClr val="8E91E0"/>
    <a:srgbClr val="670AFF"/>
    <a:srgbClr val="4ACC2A"/>
    <a:srgbClr val="FFFFFF"/>
    <a:srgbClr val="003366"/>
    <a:srgbClr val="00CC99"/>
    <a:srgbClr val="446DCB"/>
    <a:srgbClr val="FFCCFF"/>
    <a:srgbClr val="CCEC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>
    <p:restoredLeft sz="9236" autoAdjust="0"/>
    <p:restoredTop sz="96634" autoAdjust="0"/>
  </p:normalViewPr>
  <p:slideViewPr>
    <p:cSldViewPr snapToGrid="0">
      <p:cViewPr>
        <p:scale>
          <a:sx n="100" d="100"/>
          <a:sy n="100" d="100"/>
        </p:scale>
        <p:origin x="-1074" y="-3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1992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464"/>
    </p:cViewPr>
  </p:sorterViewPr>
  <p:notesViewPr>
    <p:cSldViewPr snapToGrid="0">
      <p:cViewPr varScale="1">
        <p:scale>
          <a:sx n="80" d="100"/>
          <a:sy n="80" d="100"/>
        </p:scale>
        <p:origin x="-984" y="-96"/>
      </p:cViewPr>
      <p:guideLst>
        <p:guide orient="horz" pos="2880"/>
        <p:guide pos="2160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font" Target="fonts/font2.fntdata"/><Relationship Id="rId50" Type="http://schemas.openxmlformats.org/officeDocument/2006/relationships/tags" Target="tags/tag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font" Target="fonts/font1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notesMaster" Target="notesMasters/notesMaster1.xml"/><Relationship Id="rId53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font" Target="fonts/font4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font" Target="fonts/font3.fntdata"/><Relationship Id="rId8" Type="http://schemas.openxmlformats.org/officeDocument/2006/relationships/slide" Target="slides/slide7.xml"/><Relationship Id="rId51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304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defRPr sz="1200">
                <a:latin typeface="Times New Roman" pitchFamily="18" charset="0"/>
                <a:ea typeface="굴림" pitchFamily="34" charset="-127"/>
                <a:cs typeface="+mn-cs"/>
              </a:defRPr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343043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Times New Roman" pitchFamily="18" charset="0"/>
                <a:ea typeface="굴림" pitchFamily="34" charset="-127"/>
                <a:cs typeface="+mn-cs"/>
              </a:defRPr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14340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43045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ko-KR" noProof="0" smtClean="0"/>
              <a:t>Click to edit Master text styles</a:t>
            </a:r>
          </a:p>
          <a:p>
            <a:pPr lvl="1"/>
            <a:r>
              <a:rPr lang="en-US" altLang="ko-KR" noProof="0" smtClean="0"/>
              <a:t>Second level</a:t>
            </a:r>
          </a:p>
          <a:p>
            <a:pPr lvl="2"/>
            <a:r>
              <a:rPr lang="en-US" altLang="ko-KR" noProof="0" smtClean="0"/>
              <a:t>Third level</a:t>
            </a:r>
          </a:p>
          <a:p>
            <a:pPr lvl="3"/>
            <a:r>
              <a:rPr lang="en-US" altLang="ko-KR" noProof="0" smtClean="0"/>
              <a:t>Fourth level</a:t>
            </a:r>
          </a:p>
          <a:p>
            <a:pPr lvl="4"/>
            <a:r>
              <a:rPr lang="en-US" altLang="ko-KR" noProof="0" smtClean="0"/>
              <a:t>Fifth level</a:t>
            </a:r>
          </a:p>
        </p:txBody>
      </p:sp>
      <p:sp>
        <p:nvSpPr>
          <p:cNvPr id="343046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>
              <a:defRPr sz="1200">
                <a:latin typeface="Times New Roman" pitchFamily="18" charset="0"/>
                <a:ea typeface="굴림" pitchFamily="34" charset="-127"/>
                <a:cs typeface="+mn-cs"/>
              </a:defRPr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343047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Times New Roman" pitchFamily="18" charset="0"/>
                <a:ea typeface="굴림" pitchFamily="34" charset="-127"/>
                <a:cs typeface="+mn-cs"/>
              </a:defRPr>
            </a:lvl1pPr>
          </a:lstStyle>
          <a:p>
            <a:pPr>
              <a:defRPr/>
            </a:pPr>
            <a:fld id="{8CA2FE02-E9F4-4BD1-BB97-59769B5CDD6D}" type="slidenum">
              <a:rPr lang="ko-KR" altLang="en-US"/>
              <a:pPr>
                <a:defRPr/>
              </a:pPr>
              <a:t>‹#›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1171688692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5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A7B1C254-64BD-4A8C-A66E-98C8FC24AB3E}" type="slidenum">
              <a:rPr lang="ko-KR" altLang="en-US" smtClean="0">
                <a:cs typeface="Arial" charset="0"/>
              </a:rPr>
              <a:pPr/>
              <a:t>1</a:t>
            </a:fld>
            <a:endParaRPr lang="en-US" altLang="ko-KR" smtClean="0">
              <a:cs typeface="Arial" charset="0"/>
            </a:endParaRPr>
          </a:p>
        </p:txBody>
      </p:sp>
      <p:sp>
        <p:nvSpPr>
          <p:cNvPr id="1638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38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ko-KR" altLang="en-US" smtClean="0">
              <a:ea typeface="굴림" pitchFamily="34" charset="-127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4FBD4CD2-DC83-4738-8483-8774CDC5360F}" type="slidenum">
              <a:rPr lang="ko-KR" altLang="en-US" smtClean="0">
                <a:cs typeface="Arial" charset="0"/>
              </a:rPr>
              <a:pPr/>
              <a:t>7</a:t>
            </a:fld>
            <a:endParaRPr lang="en-US" altLang="ko-KR" smtClean="0">
              <a:cs typeface="Arial" charset="0"/>
            </a:endParaRPr>
          </a:p>
        </p:txBody>
      </p:sp>
      <p:sp>
        <p:nvSpPr>
          <p:cNvPr id="2560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560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ko-KR" altLang="en-US" smtClean="0">
              <a:ea typeface="굴림" pitchFamily="34" charset="-127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4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A30E7FDD-8244-4033-866A-37BBDEC494C9}" type="slidenum">
              <a:rPr lang="en-US" smtClean="0">
                <a:cs typeface="Arial" charset="0"/>
              </a:rPr>
              <a:pPr/>
              <a:t>8</a:t>
            </a:fld>
            <a:endParaRPr lang="en-US" smtClean="0">
              <a:cs typeface="Arial" charset="0"/>
            </a:endParaRPr>
          </a:p>
        </p:txBody>
      </p:sp>
      <p:sp>
        <p:nvSpPr>
          <p:cNvPr id="2765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765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758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r>
              <a:rPr lang="en-US" smtClean="0"/>
              <a:t>Factor of 2 missing.</a:t>
            </a: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144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r>
              <a:rPr lang="en-US" smtClean="0"/>
              <a:t>Add some animations to illustrate the two extreme cases</a:t>
            </a: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758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r>
              <a:rPr lang="en-US" smtClean="0"/>
              <a:t>Factor of 2 missing.</a:t>
            </a: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5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A7B1C254-64BD-4A8C-A66E-98C8FC24AB3E}" type="slidenum">
              <a:rPr lang="ko-KR" altLang="en-US" smtClean="0">
                <a:cs typeface="Arial" charset="0"/>
              </a:rPr>
              <a:pPr/>
              <a:t>43</a:t>
            </a:fld>
            <a:endParaRPr lang="en-US" altLang="ko-KR" smtClean="0">
              <a:cs typeface="Arial" charset="0"/>
            </a:endParaRPr>
          </a:p>
        </p:txBody>
      </p:sp>
      <p:sp>
        <p:nvSpPr>
          <p:cNvPr id="1638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38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ko-KR" altLang="en-US" smtClean="0">
              <a:ea typeface="굴림" pitchFamily="34" charset="-127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4"/>
          <p:cNvSpPr>
            <a:spLocks noChangeArrowheads="1"/>
          </p:cNvSpPr>
          <p:nvPr/>
        </p:nvSpPr>
        <p:spPr bwMode="auto">
          <a:xfrm>
            <a:off x="4762500" y="6629400"/>
            <a:ext cx="4381500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b"/>
          <a:lstStyle/>
          <a:p>
            <a:pPr algn="r">
              <a:defRPr/>
            </a:pPr>
            <a:endParaRPr lang="ko-KR" altLang="en-US" sz="1200" b="1">
              <a:solidFill>
                <a:schemeClr val="accent2"/>
              </a:solidFill>
              <a:latin typeface="Arial" pitchFamily="34" charset="0"/>
              <a:ea typeface="굴림" pitchFamily="34" charset="-127"/>
              <a:cs typeface="+mn-cs"/>
            </a:endParaRPr>
          </a:p>
        </p:txBody>
      </p:sp>
      <p:sp>
        <p:nvSpPr>
          <p:cNvPr id="5" name="Text Box 5"/>
          <p:cNvSpPr txBox="1">
            <a:spLocks noChangeArrowheads="1"/>
          </p:cNvSpPr>
          <p:nvPr/>
        </p:nvSpPr>
        <p:spPr bwMode="auto">
          <a:xfrm>
            <a:off x="304800" y="5029200"/>
            <a:ext cx="1841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defRPr/>
            </a:pPr>
            <a:endParaRPr lang="ko-KR" altLang="en-US">
              <a:latin typeface="Times New Roman" pitchFamily="18" charset="0"/>
              <a:ea typeface="굴림" pitchFamily="34" charset="-127"/>
              <a:cs typeface="+mn-cs"/>
            </a:endParaRPr>
          </a:p>
        </p:txBody>
      </p:sp>
      <p:sp>
        <p:nvSpPr>
          <p:cNvPr id="338946" name="Rectangle 2"/>
          <p:cNvSpPr>
            <a:spLocks noGrp="1" noChangeArrowheads="1"/>
          </p:cNvSpPr>
          <p:nvPr>
            <p:ph type="ctrTitle"/>
          </p:nvPr>
        </p:nvSpPr>
        <p:spPr>
          <a:xfrm>
            <a:off x="228600" y="609600"/>
            <a:ext cx="7772400" cy="1676400"/>
          </a:xfrm>
        </p:spPr>
        <p:txBody>
          <a:bodyPr/>
          <a:lstStyle>
            <a:lvl1pPr>
              <a:defRPr/>
            </a:lvl1pPr>
          </a:lstStyle>
          <a:p>
            <a:r>
              <a:rPr lang="en-US" altLang="ko-KR"/>
              <a:t>Click to edit Master title style</a:t>
            </a:r>
          </a:p>
        </p:txBody>
      </p:sp>
      <p:sp>
        <p:nvSpPr>
          <p:cNvPr id="338947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228600" y="2514600"/>
            <a:ext cx="5257800" cy="2209800"/>
          </a:xfrm>
        </p:spPr>
        <p:txBody>
          <a:bodyPr/>
          <a:lstStyle>
            <a:lvl1pPr marL="0" indent="0">
              <a:buFontTx/>
              <a:buNone/>
              <a:defRPr>
                <a:solidFill>
                  <a:srgbClr val="800000"/>
                </a:solidFill>
              </a:defRPr>
            </a:lvl1pPr>
          </a:lstStyle>
          <a:p>
            <a:r>
              <a:rPr lang="en-US" altLang="ko-KR"/>
              <a:t>Click to edit Master subtitle style</a:t>
            </a:r>
          </a:p>
        </p:txBody>
      </p:sp>
    </p:spTree>
  </p:cSld>
  <p:clrMapOvr>
    <a:masterClrMapping/>
  </p:clrMapOvr>
  <p:transition spd="med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 spd="med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381750" y="152400"/>
            <a:ext cx="2076450" cy="63246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52400" y="152400"/>
            <a:ext cx="6076950" cy="63246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 spd="med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" y="152400"/>
            <a:ext cx="7772400" cy="762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85800" y="1219200"/>
            <a:ext cx="3810000" cy="5257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19200"/>
            <a:ext cx="3810000" cy="5257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  <p:transition spd="med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219200"/>
            <a:ext cx="3810000" cy="5257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19200"/>
            <a:ext cx="3810000" cy="5257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 spd="med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 spd="med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</p:cSld>
  <p:clrMapOvr>
    <a:masterClrMapping/>
  </p:clrMapOvr>
  <p:transition spd="med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med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  <p:transition spd="med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  <p:transition spd="med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F8F8F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152400" y="152400"/>
            <a:ext cx="77724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ko-KR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219200"/>
            <a:ext cx="7772400" cy="5257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ko-KR" smtClean="0"/>
              <a:t>Click to edit Master text styles</a:t>
            </a:r>
          </a:p>
          <a:p>
            <a:pPr lvl="1"/>
            <a:r>
              <a:rPr lang="en-US" altLang="ko-KR" smtClean="0"/>
              <a:t>Second level</a:t>
            </a:r>
          </a:p>
          <a:p>
            <a:pPr lvl="2"/>
            <a:r>
              <a:rPr lang="en-US" altLang="ko-KR" smtClean="0"/>
              <a:t>Third level</a:t>
            </a:r>
          </a:p>
          <a:p>
            <a:pPr lvl="3"/>
            <a:r>
              <a:rPr lang="en-US" altLang="ko-KR" smtClean="0"/>
              <a:t>Fourth level</a:t>
            </a:r>
          </a:p>
          <a:p>
            <a:pPr lvl="4"/>
            <a:r>
              <a:rPr lang="en-US" altLang="ko-KR" smtClean="0"/>
              <a:t>Fifth level</a:t>
            </a:r>
          </a:p>
        </p:txBody>
      </p:sp>
      <p:sp>
        <p:nvSpPr>
          <p:cNvPr id="337924" name="Line 4"/>
          <p:cNvSpPr>
            <a:spLocks noChangeShapeType="1"/>
          </p:cNvSpPr>
          <p:nvPr/>
        </p:nvSpPr>
        <p:spPr bwMode="auto">
          <a:xfrm>
            <a:off x="0" y="1066800"/>
            <a:ext cx="9144000" cy="0"/>
          </a:xfrm>
          <a:prstGeom prst="line">
            <a:avLst/>
          </a:prstGeom>
          <a:noFill/>
          <a:ln w="57150">
            <a:solidFill>
              <a:srgbClr val="800000"/>
            </a:solidFill>
            <a:round/>
            <a:headEnd/>
            <a:tailEnd/>
          </a:ln>
          <a:effectLst/>
        </p:spPr>
        <p:txBody>
          <a:bodyPr/>
          <a:lstStyle/>
          <a:p>
            <a:pPr algn="ctr">
              <a:defRPr/>
            </a:pPr>
            <a:endParaRPr lang="en-US">
              <a:latin typeface="Arial" pitchFamily="34" charset="0"/>
              <a:cs typeface="+mn-cs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1" r:id="rId2"/>
    <p:sldLayoutId id="2147483660" r:id="rId3"/>
    <p:sldLayoutId id="2147483659" r:id="rId4"/>
    <p:sldLayoutId id="2147483658" r:id="rId5"/>
    <p:sldLayoutId id="2147483657" r:id="rId6"/>
    <p:sldLayoutId id="2147483656" r:id="rId7"/>
    <p:sldLayoutId id="2147483655" r:id="rId8"/>
    <p:sldLayoutId id="2147483654" r:id="rId9"/>
    <p:sldLayoutId id="2147483653" r:id="rId10"/>
    <p:sldLayoutId id="2147483652" r:id="rId11"/>
    <p:sldLayoutId id="2147483651" r:id="rId12"/>
  </p:sldLayoutIdLst>
  <p:transition spd="med"/>
  <p:timing>
    <p:tnLst>
      <p:par>
        <p:cTn id="1" dur="indefinite" restart="never" nodeType="tmRoot"/>
      </p:par>
    </p:tnLst>
  </p:timing>
  <p:txStyles>
    <p:titleStyle>
      <a:lvl1pPr algn="l" rtl="0" eaLnBrk="0" fontAlgn="base" hangingPunct="0">
        <a:spcBef>
          <a:spcPct val="0"/>
        </a:spcBef>
        <a:spcAft>
          <a:spcPct val="0"/>
        </a:spcAft>
        <a:defRPr sz="3200" b="1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200" b="1">
          <a:solidFill>
            <a:schemeClr val="tx2"/>
          </a:solidFill>
          <a:latin typeface="Arial" pitchFamily="34" charset="0"/>
          <a:cs typeface="Arial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200" b="1">
          <a:solidFill>
            <a:schemeClr val="tx2"/>
          </a:solidFill>
          <a:latin typeface="Arial" pitchFamily="34" charset="0"/>
          <a:cs typeface="Arial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200" b="1">
          <a:solidFill>
            <a:schemeClr val="tx2"/>
          </a:solidFill>
          <a:latin typeface="Arial" pitchFamily="34" charset="0"/>
          <a:cs typeface="Arial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200" b="1">
          <a:solidFill>
            <a:schemeClr val="tx2"/>
          </a:solidFill>
          <a:latin typeface="Arial" pitchFamily="34" charset="0"/>
          <a:cs typeface="Arial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3200" b="1">
          <a:solidFill>
            <a:schemeClr val="tx2"/>
          </a:solidFill>
          <a:latin typeface="Arial" pitchFamily="34" charset="0"/>
          <a:cs typeface="Arial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3200" b="1">
          <a:solidFill>
            <a:schemeClr val="tx2"/>
          </a:solidFill>
          <a:latin typeface="Arial" pitchFamily="34" charset="0"/>
          <a:cs typeface="Arial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3200" b="1">
          <a:solidFill>
            <a:schemeClr val="tx2"/>
          </a:solidFill>
          <a:latin typeface="Arial" pitchFamily="34" charset="0"/>
          <a:cs typeface="Arial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3200" b="1">
          <a:solidFill>
            <a:schemeClr val="tx2"/>
          </a:solidFill>
          <a:latin typeface="Arial" pitchFamily="34" charset="0"/>
          <a:cs typeface="Arial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>
          <a:solidFill>
            <a:schemeClr val="tx1"/>
          </a:solidFill>
          <a:latin typeface="+mn-lt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>
          <a:solidFill>
            <a:schemeClr val="tx1"/>
          </a:solidFill>
          <a:latin typeface="+mn-lt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  <a:cs typeface="+mn-cs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  <a:cs typeface="+mn-cs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  <a:cs typeface="+mn-cs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  <a:cs typeface="+mn-cs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wmf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7.xml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9.xml"/><Relationship Id="rId1" Type="http://schemas.openxmlformats.org/officeDocument/2006/relationships/tags" Target="../tags/tag8.xml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emf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36.emf"/><Relationship Id="rId2" Type="http://schemas.openxmlformats.org/officeDocument/2006/relationships/tags" Target="../tags/tag11.xml"/><Relationship Id="rId1" Type="http://schemas.openxmlformats.org/officeDocument/2006/relationships/tags" Target="../tags/tag10.xml"/><Relationship Id="rId6" Type="http://schemas.openxmlformats.org/officeDocument/2006/relationships/image" Target="../media/image35.emf"/><Relationship Id="rId5" Type="http://schemas.openxmlformats.org/officeDocument/2006/relationships/image" Target="../media/image34.emf"/><Relationship Id="rId4" Type="http://schemas.openxmlformats.org/officeDocument/2006/relationships/image" Target="../media/image33.emf"/><Relationship Id="rId9" Type="http://schemas.openxmlformats.org/officeDocument/2006/relationships/image" Target="../media/image38.emf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emf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38.emf"/><Relationship Id="rId2" Type="http://schemas.openxmlformats.org/officeDocument/2006/relationships/tags" Target="../tags/tag13.xml"/><Relationship Id="rId1" Type="http://schemas.openxmlformats.org/officeDocument/2006/relationships/tags" Target="../tags/tag12.xml"/><Relationship Id="rId6" Type="http://schemas.openxmlformats.org/officeDocument/2006/relationships/image" Target="../media/image37.emf"/><Relationship Id="rId5" Type="http://schemas.openxmlformats.org/officeDocument/2006/relationships/image" Target="../media/image36.emf"/><Relationship Id="rId4" Type="http://schemas.openxmlformats.org/officeDocument/2006/relationships/notesSlide" Target="../notesSlides/notesSlide4.xml"/><Relationship Id="rId9" Type="http://schemas.openxmlformats.org/officeDocument/2006/relationships/image" Target="../media/image41.emf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em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9.jpeg"/><Relationship Id="rId4" Type="http://schemas.openxmlformats.org/officeDocument/2006/relationships/image" Target="../media/image43.emf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emf"/><Relationship Id="rId3" Type="http://schemas.openxmlformats.org/officeDocument/2006/relationships/tags" Target="../tags/tag16.xml"/><Relationship Id="rId7" Type="http://schemas.openxmlformats.org/officeDocument/2006/relationships/image" Target="../media/image37.emf"/><Relationship Id="rId2" Type="http://schemas.openxmlformats.org/officeDocument/2006/relationships/tags" Target="../tags/tag15.xml"/><Relationship Id="rId1" Type="http://schemas.openxmlformats.org/officeDocument/2006/relationships/tags" Target="../tags/tag14.xml"/><Relationship Id="rId6" Type="http://schemas.openxmlformats.org/officeDocument/2006/relationships/image" Target="../media/image36.emf"/><Relationship Id="rId5" Type="http://schemas.openxmlformats.org/officeDocument/2006/relationships/notesSlide" Target="../notesSlides/notesSlide6.xml"/><Relationship Id="rId10" Type="http://schemas.openxmlformats.org/officeDocument/2006/relationships/image" Target="../media/image32.png"/><Relationship Id="rId4" Type="http://schemas.openxmlformats.org/officeDocument/2006/relationships/slideLayout" Target="../slideLayouts/slideLayout2.xml"/><Relationship Id="rId9" Type="http://schemas.openxmlformats.org/officeDocument/2006/relationships/image" Target="../media/image44.emf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jpeg"/><Relationship Id="rId3" Type="http://schemas.openxmlformats.org/officeDocument/2006/relationships/tags" Target="../tags/tag5.xml"/><Relationship Id="rId7" Type="http://schemas.openxmlformats.org/officeDocument/2006/relationships/image" Target="../media/image3.emf"/><Relationship Id="rId2" Type="http://schemas.openxmlformats.org/officeDocument/2006/relationships/tags" Target="../tags/tag4.xml"/><Relationship Id="rId1" Type="http://schemas.openxmlformats.org/officeDocument/2006/relationships/tags" Target="../tags/tag3.xml"/><Relationship Id="rId6" Type="http://schemas.openxmlformats.org/officeDocument/2006/relationships/image" Target="../media/image2.emf"/><Relationship Id="rId5" Type="http://schemas.openxmlformats.org/officeDocument/2006/relationships/image" Target="../media/image1.wmf"/><Relationship Id="rId4" Type="http://schemas.openxmlformats.org/officeDocument/2006/relationships/slideLayout" Target="../slideLayouts/slideLayout2.xml"/><Relationship Id="rId9" Type="http://schemas.openxmlformats.org/officeDocument/2006/relationships/image" Target="../media/image5.emf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38.emf"/><Relationship Id="rId2" Type="http://schemas.openxmlformats.org/officeDocument/2006/relationships/tags" Target="../tags/tag18.xml"/><Relationship Id="rId1" Type="http://schemas.openxmlformats.org/officeDocument/2006/relationships/tags" Target="../tags/tag17.xml"/><Relationship Id="rId6" Type="http://schemas.openxmlformats.org/officeDocument/2006/relationships/image" Target="../media/image47.emf"/><Relationship Id="rId5" Type="http://schemas.openxmlformats.org/officeDocument/2006/relationships/image" Target="../media/image46.emf"/><Relationship Id="rId4" Type="http://schemas.openxmlformats.org/officeDocument/2006/relationships/image" Target="../media/image45.emf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emf"/><Relationship Id="rId2" Type="http://schemas.openxmlformats.org/officeDocument/2006/relationships/image" Target="../media/image48.emf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38.emf"/><Relationship Id="rId2" Type="http://schemas.openxmlformats.org/officeDocument/2006/relationships/tags" Target="../tags/tag20.xml"/><Relationship Id="rId1" Type="http://schemas.openxmlformats.org/officeDocument/2006/relationships/tags" Target="../tags/tag19.xml"/><Relationship Id="rId6" Type="http://schemas.openxmlformats.org/officeDocument/2006/relationships/image" Target="../media/image47.emf"/><Relationship Id="rId5" Type="http://schemas.openxmlformats.org/officeDocument/2006/relationships/image" Target="../media/image46.emf"/><Relationship Id="rId4" Type="http://schemas.openxmlformats.org/officeDocument/2006/relationships/image" Target="../media/image50.emf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emf"/><Relationship Id="rId13" Type="http://schemas.openxmlformats.org/officeDocument/2006/relationships/image" Target="../media/image61.png"/><Relationship Id="rId3" Type="http://schemas.openxmlformats.org/officeDocument/2006/relationships/image" Target="../media/image51.emf"/><Relationship Id="rId7" Type="http://schemas.openxmlformats.org/officeDocument/2006/relationships/image" Target="../media/image55.emf"/><Relationship Id="rId12" Type="http://schemas.openxmlformats.org/officeDocument/2006/relationships/image" Target="../media/image60.emf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1.xml"/><Relationship Id="rId6" Type="http://schemas.openxmlformats.org/officeDocument/2006/relationships/image" Target="../media/image54.emf"/><Relationship Id="rId11" Type="http://schemas.openxmlformats.org/officeDocument/2006/relationships/image" Target="../media/image59.emf"/><Relationship Id="rId5" Type="http://schemas.openxmlformats.org/officeDocument/2006/relationships/image" Target="../media/image53.emf"/><Relationship Id="rId10" Type="http://schemas.openxmlformats.org/officeDocument/2006/relationships/image" Target="../media/image58.emf"/><Relationship Id="rId4" Type="http://schemas.openxmlformats.org/officeDocument/2006/relationships/image" Target="../media/image52.emf"/><Relationship Id="rId9" Type="http://schemas.openxmlformats.org/officeDocument/2006/relationships/image" Target="../media/image57.emf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emf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8.png"/><Relationship Id="rId3" Type="http://schemas.openxmlformats.org/officeDocument/2006/relationships/notesSlide" Target="../notesSlides/notesSlide7.xml"/><Relationship Id="rId7" Type="http://schemas.openxmlformats.org/officeDocument/2006/relationships/image" Target="../media/image67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22.xml"/><Relationship Id="rId6" Type="http://schemas.openxmlformats.org/officeDocument/2006/relationships/image" Target="../media/image66.png"/><Relationship Id="rId11" Type="http://schemas.openxmlformats.org/officeDocument/2006/relationships/image" Target="../media/image71.png"/><Relationship Id="rId5" Type="http://schemas.openxmlformats.org/officeDocument/2006/relationships/image" Target="../media/image65.jpeg"/><Relationship Id="rId10" Type="http://schemas.openxmlformats.org/officeDocument/2006/relationships/image" Target="../media/image70.png"/><Relationship Id="rId4" Type="http://schemas.openxmlformats.org/officeDocument/2006/relationships/image" Target="../media/image64.png"/><Relationship Id="rId9" Type="http://schemas.openxmlformats.org/officeDocument/2006/relationships/image" Target="../media/image6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gif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1" name="Rectangle 2"/>
          <p:cNvSpPr>
            <a:spLocks noGrp="1" noChangeArrowheads="1"/>
          </p:cNvSpPr>
          <p:nvPr>
            <p:ph type="ctrTitle"/>
          </p:nvPr>
        </p:nvSpPr>
        <p:spPr>
          <a:xfrm>
            <a:off x="152400" y="533400"/>
            <a:ext cx="8839200" cy="1676400"/>
          </a:xfrm>
        </p:spPr>
        <p:txBody>
          <a:bodyPr/>
          <a:lstStyle/>
          <a:p>
            <a:pPr algn="ctr" eaLnBrk="1" hangingPunct="1"/>
            <a:r>
              <a:rPr lang="en-US" altLang="ko-KR" dirty="0" smtClean="0">
                <a:ea typeface="굴림" pitchFamily="34" charset="-127"/>
              </a:rPr>
              <a:t>The Science of Information:</a:t>
            </a:r>
            <a:br>
              <a:rPr lang="en-US" altLang="ko-KR" dirty="0" smtClean="0">
                <a:ea typeface="굴림" pitchFamily="34" charset="-127"/>
              </a:rPr>
            </a:br>
            <a:r>
              <a:rPr lang="en-US" altLang="ko-KR" dirty="0" smtClean="0">
                <a:ea typeface="굴림" pitchFamily="34" charset="-127"/>
              </a:rPr>
              <a:t>From Communication to DNA Sequencing</a:t>
            </a:r>
          </a:p>
        </p:txBody>
      </p:sp>
      <p:sp>
        <p:nvSpPr>
          <p:cNvPr id="15362" name="Text Box 4"/>
          <p:cNvSpPr txBox="1">
            <a:spLocks noChangeArrowheads="1"/>
          </p:cNvSpPr>
          <p:nvPr>
            <p:custDataLst>
              <p:tags r:id="rId1"/>
            </p:custDataLst>
          </p:nvPr>
        </p:nvSpPr>
        <p:spPr bwMode="auto">
          <a:xfrm>
            <a:off x="0" y="7112000"/>
            <a:ext cx="91440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altLang="ko-KR" sz="1800">
                <a:ea typeface="굴림" pitchFamily="34" charset="-127"/>
              </a:rPr>
              <a:t>TexPoint fonts used in EMF: </a:t>
            </a:r>
            <a:r>
              <a:rPr lang="en-US" altLang="ko-KR" sz="1800">
                <a:latin typeface="cmmi10" pitchFamily="34" charset="0"/>
                <a:ea typeface="굴림" pitchFamily="34" charset="-127"/>
              </a:rPr>
              <a:t>A</a:t>
            </a:r>
            <a:r>
              <a:rPr lang="en-US" altLang="ko-KR" sz="1800">
                <a:latin typeface="cmmi7" pitchFamily="34" charset="0"/>
                <a:ea typeface="굴림" pitchFamily="34" charset="-127"/>
              </a:rPr>
              <a:t>A</a:t>
            </a:r>
            <a:r>
              <a:rPr lang="en-US" altLang="ko-KR" sz="1800">
                <a:latin typeface="cmr10" pitchFamily="34" charset="0"/>
                <a:ea typeface="굴림" pitchFamily="34" charset="-127"/>
              </a:rPr>
              <a:t>A</a:t>
            </a:r>
            <a:r>
              <a:rPr lang="en-US" altLang="ko-KR" sz="1800">
                <a:latin typeface="cmsy7" pitchFamily="34" charset="0"/>
                <a:ea typeface="굴림" pitchFamily="34" charset="-127"/>
              </a:rPr>
              <a:t>A</a:t>
            </a:r>
            <a:r>
              <a:rPr lang="en-US" altLang="ko-KR" sz="1800">
                <a:latin typeface="cmr7" pitchFamily="34" charset="0"/>
                <a:ea typeface="굴림" pitchFamily="34" charset="-127"/>
              </a:rPr>
              <a:t>A</a:t>
            </a:r>
            <a:r>
              <a:rPr lang="en-US" altLang="ko-KR" sz="1800">
                <a:latin typeface="cmmi5" pitchFamily="34" charset="0"/>
                <a:ea typeface="굴림" pitchFamily="34" charset="-127"/>
              </a:rPr>
              <a:t>A</a:t>
            </a:r>
            <a:r>
              <a:rPr lang="en-US" altLang="ko-KR" sz="1800">
                <a:latin typeface="cmsy10" pitchFamily="34" charset="0"/>
                <a:ea typeface="굴림" pitchFamily="34" charset="-127"/>
              </a:rPr>
              <a:t>A</a:t>
            </a:r>
            <a:r>
              <a:rPr lang="en-US" altLang="ko-KR" sz="1800">
                <a:latin typeface="cmr5" pitchFamily="34" charset="0"/>
                <a:ea typeface="굴림" pitchFamily="34" charset="-127"/>
              </a:rPr>
              <a:t>A</a:t>
            </a:r>
            <a:r>
              <a:rPr lang="en-US" altLang="ko-KR" sz="1800">
                <a:latin typeface="cmex10" pitchFamily="34" charset="0"/>
                <a:ea typeface="굴림" pitchFamily="34" charset="-127"/>
              </a:rPr>
              <a:t>A</a:t>
            </a:r>
            <a:r>
              <a:rPr lang="en-US" altLang="ko-KR" sz="1800">
                <a:latin typeface="cmsy5" pitchFamily="34" charset="0"/>
                <a:ea typeface="굴림" pitchFamily="34" charset="-127"/>
              </a:rPr>
              <a:t>A</a:t>
            </a:r>
            <a:r>
              <a:rPr lang="en-US" altLang="ko-KR" sz="1800">
                <a:latin typeface="cmss10" pitchFamily="34" charset="0"/>
                <a:ea typeface="굴림" pitchFamily="34" charset="-127"/>
              </a:rPr>
              <a:t>A</a:t>
            </a:r>
            <a:r>
              <a:rPr lang="en-US" altLang="ko-KR" sz="1800">
                <a:latin typeface="cmbx10" pitchFamily="34" charset="0"/>
                <a:ea typeface="굴림" pitchFamily="34" charset="-127"/>
              </a:rPr>
              <a:t>A</a:t>
            </a:r>
            <a:r>
              <a:rPr lang="en-US" altLang="ko-KR" sz="1800">
                <a:latin typeface="cmbx5" pitchFamily="34" charset="0"/>
                <a:ea typeface="굴림" pitchFamily="34" charset="-127"/>
              </a:rPr>
              <a:t>A</a:t>
            </a:r>
            <a:r>
              <a:rPr lang="en-US" altLang="ko-KR" sz="1800">
                <a:latin typeface="cmss8" pitchFamily="34" charset="0"/>
                <a:ea typeface="굴림" pitchFamily="34" charset="-127"/>
              </a:rPr>
              <a:t>A</a:t>
            </a:r>
            <a:r>
              <a:rPr lang="en-US" altLang="ko-KR" sz="1800">
                <a:latin typeface="cmsy10orig" pitchFamily="34" charset="0"/>
                <a:ea typeface="굴림" pitchFamily="34" charset="-127"/>
              </a:rPr>
              <a:t>A</a:t>
            </a:r>
            <a:r>
              <a:rPr lang="en-US" altLang="ko-KR" sz="1800">
                <a:latin typeface="CMBX7" pitchFamily="34" charset="0"/>
                <a:ea typeface="굴림" pitchFamily="34" charset="-127"/>
              </a:rPr>
              <a:t>A</a:t>
            </a:r>
            <a:endParaRPr lang="en-US" altLang="ko-KR" sz="1800">
              <a:latin typeface="cmsy10orig" pitchFamily="34" charset="0"/>
              <a:ea typeface="굴림" pitchFamily="34" charset="-127"/>
            </a:endParaRPr>
          </a:p>
        </p:txBody>
      </p:sp>
      <p:sp>
        <p:nvSpPr>
          <p:cNvPr id="15363" name="Subtitle 1"/>
          <p:cNvSpPr>
            <a:spLocks noGrp="1"/>
          </p:cNvSpPr>
          <p:nvPr>
            <p:ph type="subTitle" idx="1"/>
          </p:nvPr>
        </p:nvSpPr>
        <p:spPr>
          <a:xfrm>
            <a:off x="0" y="2038371"/>
            <a:ext cx="9144000" cy="2209800"/>
          </a:xfrm>
        </p:spPr>
        <p:txBody>
          <a:bodyPr/>
          <a:lstStyle/>
          <a:p>
            <a:pPr algn="ctr" eaLnBrk="1" hangingPunct="1"/>
            <a:r>
              <a:rPr lang="en-US" dirty="0" smtClean="0"/>
              <a:t>David Tse</a:t>
            </a:r>
          </a:p>
          <a:p>
            <a:pPr algn="ctr" eaLnBrk="1" hangingPunct="1"/>
            <a:r>
              <a:rPr lang="en-US" dirty="0" smtClean="0"/>
              <a:t>U.C. Berkeley</a:t>
            </a:r>
          </a:p>
          <a:p>
            <a:pPr algn="ctr" eaLnBrk="1" hangingPunct="1"/>
            <a:endParaRPr lang="en-US" dirty="0" smtClean="0"/>
          </a:p>
          <a:p>
            <a:pPr algn="ctr" eaLnBrk="1" hangingPunct="1"/>
            <a:endParaRPr lang="en-US" dirty="0" smtClean="0"/>
          </a:p>
          <a:p>
            <a:pPr algn="ctr" eaLnBrk="1" hangingPunct="1"/>
            <a:r>
              <a:rPr lang="en-US" dirty="0" smtClean="0"/>
              <a:t>CUHK</a:t>
            </a:r>
          </a:p>
          <a:p>
            <a:pPr algn="ctr" eaLnBrk="1" hangingPunct="1"/>
            <a:r>
              <a:rPr lang="en-US" dirty="0" smtClean="0"/>
              <a:t>December 14, 2012</a:t>
            </a:r>
          </a:p>
          <a:p>
            <a:pPr algn="ctr" eaLnBrk="1" hangingPunct="1"/>
            <a:endParaRPr lang="en-US" dirty="0" smtClean="0"/>
          </a:p>
          <a:p>
            <a:pPr algn="ctr" eaLnBrk="1" hangingPunct="1"/>
            <a:endParaRPr lang="en-US" dirty="0"/>
          </a:p>
          <a:p>
            <a:pPr algn="ctr" eaLnBrk="1" hangingPunct="1"/>
            <a:endParaRPr lang="en-US" dirty="0" smtClean="0"/>
          </a:p>
          <a:p>
            <a:pPr eaLnBrk="1" hangingPunct="1"/>
            <a:r>
              <a:rPr lang="en-US" dirty="0" smtClean="0"/>
              <a:t>Research supported by NSF Center for Science of Information.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7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 smtClean="0"/>
              <a:t>Sequencing gets cheaper and faster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47700" y="1905000"/>
            <a:ext cx="3930650" cy="4567238"/>
          </a:xfrm>
        </p:spPr>
        <p:txBody>
          <a:bodyPr/>
          <a:lstStyle/>
          <a:p>
            <a:pPr marL="0" indent="0" eaLnBrk="1" hangingPunct="1">
              <a:buFontTx/>
              <a:buNone/>
              <a:defRPr/>
            </a:pPr>
            <a:r>
              <a:rPr lang="en-US" sz="2000" u="sng" dirty="0" smtClean="0"/>
              <a:t>Cost of one human genome</a:t>
            </a:r>
          </a:p>
          <a:p>
            <a:pPr marL="0" indent="0" eaLnBrk="1" hangingPunct="1">
              <a:buFont typeface="Arial" pitchFamily="34" charset="0"/>
              <a:buChar char="•"/>
              <a:defRPr/>
            </a:pPr>
            <a:r>
              <a:rPr lang="en-US" sz="2000" dirty="0"/>
              <a:t> </a:t>
            </a:r>
            <a:r>
              <a:rPr lang="en-US" sz="2000" dirty="0" smtClean="0"/>
              <a:t>   HGP:	$ 3 billion</a:t>
            </a:r>
            <a:endParaRPr lang="en-US" sz="2000" u="sng" dirty="0" smtClean="0"/>
          </a:p>
          <a:p>
            <a:pPr eaLnBrk="1" hangingPunct="1">
              <a:defRPr/>
            </a:pPr>
            <a:r>
              <a:rPr lang="en-US" sz="2000" dirty="0" smtClean="0"/>
              <a:t>2004: 	$30,000,000</a:t>
            </a:r>
            <a:endParaRPr lang="en-US" sz="2000" dirty="0"/>
          </a:p>
          <a:p>
            <a:pPr eaLnBrk="1" hangingPunct="1">
              <a:defRPr/>
            </a:pPr>
            <a:r>
              <a:rPr lang="en-US" sz="2000" dirty="0"/>
              <a:t>2008: </a:t>
            </a:r>
            <a:r>
              <a:rPr lang="en-US" sz="2000" dirty="0" smtClean="0"/>
              <a:t>	$</a:t>
            </a:r>
            <a:r>
              <a:rPr lang="en-US" sz="2000" dirty="0"/>
              <a:t>100,000</a:t>
            </a:r>
          </a:p>
          <a:p>
            <a:pPr eaLnBrk="1" hangingPunct="1">
              <a:defRPr/>
            </a:pPr>
            <a:r>
              <a:rPr lang="en-US" sz="2000" dirty="0"/>
              <a:t>2010: </a:t>
            </a:r>
            <a:r>
              <a:rPr lang="en-US" sz="2000" dirty="0" smtClean="0"/>
              <a:t>	$10,000</a:t>
            </a:r>
          </a:p>
          <a:p>
            <a:pPr eaLnBrk="1" hangingPunct="1">
              <a:defRPr/>
            </a:pPr>
            <a:r>
              <a:rPr lang="en-US" sz="2000" b="1" dirty="0" smtClean="0">
                <a:solidFill>
                  <a:schemeClr val="accent2"/>
                </a:solidFill>
              </a:rPr>
              <a:t>2011: 	$4,000 </a:t>
            </a:r>
            <a:endParaRPr lang="en-US" sz="2000" b="1" dirty="0">
              <a:solidFill>
                <a:schemeClr val="accent2"/>
              </a:solidFill>
            </a:endParaRPr>
          </a:p>
          <a:p>
            <a:pPr eaLnBrk="1" hangingPunct="1">
              <a:defRPr/>
            </a:pPr>
            <a:r>
              <a:rPr lang="en-US" sz="2000" dirty="0" smtClean="0"/>
              <a:t>2012-13:  	$</a:t>
            </a:r>
            <a:r>
              <a:rPr lang="en-US" sz="2000" dirty="0"/>
              <a:t>1,000</a:t>
            </a:r>
          </a:p>
          <a:p>
            <a:pPr eaLnBrk="1" hangingPunct="1">
              <a:defRPr/>
            </a:pPr>
            <a:r>
              <a:rPr lang="en-US" sz="2000" dirty="0" smtClean="0"/>
              <a:t>???: 		$</a:t>
            </a:r>
            <a:r>
              <a:rPr lang="en-US" sz="2000" dirty="0"/>
              <a:t>3</a:t>
            </a:r>
            <a:r>
              <a:rPr lang="en-US" sz="2000" dirty="0" smtClean="0"/>
              <a:t>00</a:t>
            </a:r>
            <a:endParaRPr lang="en-US" sz="2000" dirty="0"/>
          </a:p>
          <a:p>
            <a:pPr eaLnBrk="1" hangingPunct="1">
              <a:defRPr/>
            </a:pPr>
            <a:endParaRPr lang="en-US" b="1" dirty="0"/>
          </a:p>
        </p:txBody>
      </p:sp>
      <p:pic>
        <p:nvPicPr>
          <p:cNvPr id="29699" name="Picture 2" descr="http://1.bp.blogspot.com/-4VMM5enIUAo/TWSbF5wcyRI/AAAAAAAAAXU/qBOTCznLLTU/s1600/Sequencing+Cost+per+Genome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548188" y="1614488"/>
            <a:ext cx="4408487" cy="3282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Box 5"/>
          <p:cNvSpPr txBox="1">
            <a:spLocks noChangeArrowheads="1"/>
          </p:cNvSpPr>
          <p:nvPr/>
        </p:nvSpPr>
        <p:spPr bwMode="auto">
          <a:xfrm>
            <a:off x="473075" y="5630863"/>
            <a:ext cx="6805613" cy="12017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/>
              <a:t>Time to sequence one genome:  years  </a:t>
            </a:r>
            <a:r>
              <a:rPr lang="en-US">
                <a:sym typeface="Wingdings" pitchFamily="2" charset="2"/>
              </a:rPr>
              <a:t> days</a:t>
            </a:r>
          </a:p>
          <a:p>
            <a:endParaRPr lang="en-US"/>
          </a:p>
          <a:p>
            <a:r>
              <a:rPr lang="en-US"/>
              <a:t>Massive parallelization.</a:t>
            </a:r>
          </a:p>
        </p:txBody>
      </p:sp>
      <p:sp>
        <p:nvSpPr>
          <p:cNvPr id="29701" name="TextBox 6"/>
          <p:cNvSpPr txBox="1">
            <a:spLocks noChangeArrowheads="1"/>
          </p:cNvSpPr>
          <p:nvPr/>
        </p:nvSpPr>
        <p:spPr bwMode="auto">
          <a:xfrm>
            <a:off x="7367588" y="5037138"/>
            <a:ext cx="1531937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sz="1200"/>
              <a:t>courtesy: Batzoglou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uild="allAtOnce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1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 smtClean="0"/>
              <a:t>But many genomes to sequence</a:t>
            </a: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966788" y="1117600"/>
            <a:ext cx="2944812" cy="2333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Box 4"/>
          <p:cNvSpPr txBox="1"/>
          <p:nvPr/>
        </p:nvSpPr>
        <p:spPr>
          <a:xfrm>
            <a:off x="1462088" y="3351213"/>
            <a:ext cx="2354262" cy="70802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000" dirty="0">
                <a:latin typeface="+mn-lt"/>
                <a:cs typeface="+mn-cs"/>
              </a:rPr>
              <a:t>100 million species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000" dirty="0">
                <a:latin typeface="+mn-lt"/>
                <a:cs typeface="+mn-cs"/>
              </a:rPr>
              <a:t>(e.g. phylogeny)</a:t>
            </a:r>
          </a:p>
        </p:txBody>
      </p:sp>
      <p:pic>
        <p:nvPicPr>
          <p:cNvPr id="6" name="Picture 5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941888" y="2720975"/>
            <a:ext cx="3309937" cy="198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extBox 6"/>
          <p:cNvSpPr txBox="1"/>
          <p:nvPr/>
        </p:nvSpPr>
        <p:spPr>
          <a:xfrm>
            <a:off x="4884738" y="4827588"/>
            <a:ext cx="3544887" cy="70802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000" dirty="0">
                <a:latin typeface="+mn-lt"/>
                <a:cs typeface="+mn-cs"/>
              </a:rPr>
              <a:t>7 billion individuals 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000" dirty="0">
                <a:latin typeface="+mn-lt"/>
                <a:cs typeface="+mn-cs"/>
              </a:rPr>
              <a:t>(SNP, personal genomics) </a:t>
            </a:r>
          </a:p>
        </p:txBody>
      </p:sp>
      <p:pic>
        <p:nvPicPr>
          <p:cNvPr id="8" name="Picture 3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414463" y="4098925"/>
            <a:ext cx="2130425" cy="15986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TextBox 8"/>
          <p:cNvSpPr txBox="1"/>
          <p:nvPr/>
        </p:nvSpPr>
        <p:spPr>
          <a:xfrm>
            <a:off x="946150" y="5657850"/>
            <a:ext cx="2901950" cy="101600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000" dirty="0">
                <a:latin typeface="Arial"/>
                <a:cs typeface="+mn-cs"/>
              </a:rPr>
              <a:t>10</a:t>
            </a:r>
            <a:r>
              <a:rPr lang="en-US" sz="2000" baseline="30000" dirty="0">
                <a:latin typeface="Arial"/>
                <a:cs typeface="+mn-cs"/>
              </a:rPr>
              <a:t>13</a:t>
            </a:r>
            <a:r>
              <a:rPr lang="en-US" sz="2000" dirty="0">
                <a:latin typeface="+mn-lt"/>
                <a:cs typeface="+mn-cs"/>
              </a:rPr>
              <a:t> cells in a human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000" dirty="0">
                <a:latin typeface="+mn-lt"/>
                <a:cs typeface="+mn-cs"/>
              </a:rPr>
              <a:t>(e.g. somatic mutations 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000" dirty="0">
                <a:latin typeface="+mn-lt"/>
                <a:cs typeface="+mn-cs"/>
              </a:rPr>
              <a:t>such as HIV, cancer)</a:t>
            </a:r>
          </a:p>
        </p:txBody>
      </p:sp>
      <p:sp>
        <p:nvSpPr>
          <p:cNvPr id="30728" name="TextBox 9"/>
          <p:cNvSpPr txBox="1">
            <a:spLocks noChangeArrowheads="1"/>
          </p:cNvSpPr>
          <p:nvPr/>
        </p:nvSpPr>
        <p:spPr bwMode="auto">
          <a:xfrm>
            <a:off x="7367588" y="6415088"/>
            <a:ext cx="1531937" cy="2778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sz="1200"/>
              <a:t>courtesy: Batzoglou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" grpId="0"/>
      <p:bldP spid="9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5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 smtClean="0"/>
              <a:t>Whole Genome Shotgun Sequencing</a:t>
            </a:r>
          </a:p>
        </p:txBody>
      </p:sp>
      <p:pic>
        <p:nvPicPr>
          <p:cNvPr id="31746" name="Content Placeholder 71" descr="fig_setup.eps"/>
          <p:cNvPicPr>
            <a:picLocks noGrp="1" noChangeAspect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685800" y="1162050"/>
            <a:ext cx="7772400" cy="3171825"/>
          </a:xfrm>
        </p:spPr>
      </p:pic>
      <p:sp>
        <p:nvSpPr>
          <p:cNvPr id="73" name="TextBox 72"/>
          <p:cNvSpPr txBox="1">
            <a:spLocks noChangeArrowheads="1"/>
          </p:cNvSpPr>
          <p:nvPr/>
        </p:nvSpPr>
        <p:spPr bwMode="auto">
          <a:xfrm>
            <a:off x="142875" y="5867400"/>
            <a:ext cx="8882063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/>
              <a:t>Reads are </a:t>
            </a:r>
            <a:r>
              <a:rPr lang="en-US">
                <a:solidFill>
                  <a:srgbClr val="FF0000"/>
                </a:solidFill>
              </a:rPr>
              <a:t>assembled</a:t>
            </a:r>
            <a:r>
              <a:rPr lang="en-US"/>
              <a:t> to reconstruct the original DNA sequence.</a:t>
            </a:r>
          </a:p>
        </p:txBody>
      </p:sp>
      <p:pic>
        <p:nvPicPr>
          <p:cNvPr id="5" name="Picture 2" descr="C:\Users\Andreas\Documents\Career\Stanford PhD\Quals\Solexa sequencing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112839" y="4036857"/>
            <a:ext cx="2711937" cy="17621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  <a:softEdge rad="63500"/>
          </a:effectLst>
        </p:spPr>
      </p:pic>
      <p:sp>
        <p:nvSpPr>
          <p:cNvPr id="8" name="TextBox 7"/>
          <p:cNvSpPr txBox="1"/>
          <p:nvPr/>
        </p:nvSpPr>
        <p:spPr>
          <a:xfrm>
            <a:off x="169333" y="3886200"/>
            <a:ext cx="3886200" cy="474133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5054604" y="3268132"/>
            <a:ext cx="3598334" cy="461665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4902201" y="3606802"/>
            <a:ext cx="3869266" cy="461665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31749" name="TextBox 2"/>
          <p:cNvSpPr txBox="1">
            <a:spLocks noChangeArrowheads="1"/>
          </p:cNvSpPr>
          <p:nvPr/>
        </p:nvSpPr>
        <p:spPr bwMode="auto">
          <a:xfrm>
            <a:off x="5575996" y="3255730"/>
            <a:ext cx="2562420" cy="461665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dirty="0" smtClean="0"/>
              <a:t>Number of reads</a:t>
            </a:r>
            <a:endParaRPr lang="en-US" dirty="0"/>
          </a:p>
        </p:txBody>
      </p:sp>
      <p:sp>
        <p:nvSpPr>
          <p:cNvPr id="31750" name="TextBox 3"/>
          <p:cNvSpPr txBox="1">
            <a:spLocks noChangeArrowheads="1"/>
          </p:cNvSpPr>
          <p:nvPr/>
        </p:nvSpPr>
        <p:spPr bwMode="auto">
          <a:xfrm>
            <a:off x="283104" y="3835402"/>
            <a:ext cx="3868737" cy="461963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dirty="0"/>
              <a:t>read length L </a:t>
            </a:r>
            <a:r>
              <a:rPr lang="en-US" dirty="0">
                <a:latin typeface="cmsy10" pitchFamily="34" charset="0"/>
              </a:rPr>
              <a:t>¼</a:t>
            </a:r>
            <a:r>
              <a:rPr lang="en-US" dirty="0"/>
              <a:t> 100 - 1000</a:t>
            </a:r>
          </a:p>
        </p:txBody>
      </p:sp>
      <p:sp>
        <p:nvSpPr>
          <p:cNvPr id="31751" name="TextBox 5"/>
          <p:cNvSpPr txBox="1">
            <a:spLocks noChangeArrowheads="1"/>
          </p:cNvSpPr>
          <p:nvPr/>
        </p:nvSpPr>
        <p:spPr bwMode="auto">
          <a:xfrm>
            <a:off x="6694488" y="3675063"/>
            <a:ext cx="1273175" cy="460375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dirty="0"/>
              <a:t>N </a:t>
            </a:r>
            <a:r>
              <a:rPr lang="en-US" dirty="0">
                <a:latin typeface="cmsy10" pitchFamily="34" charset="0"/>
              </a:rPr>
              <a:t>¼</a:t>
            </a:r>
            <a:r>
              <a:rPr lang="en-US" dirty="0"/>
              <a:t> 10</a:t>
            </a:r>
            <a:r>
              <a:rPr lang="en-US" baseline="30000" dirty="0"/>
              <a:t>8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4614333" y="1490133"/>
            <a:ext cx="364913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4758266" y="1794934"/>
            <a:ext cx="3666067" cy="830997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endParaRPr lang="en-US" dirty="0" smtClean="0"/>
          </a:p>
          <a:p>
            <a:endParaRPr lang="en-US" dirty="0"/>
          </a:p>
        </p:txBody>
      </p:sp>
      <p:sp>
        <p:nvSpPr>
          <p:cNvPr id="31752" name="TextBox 6"/>
          <p:cNvSpPr txBox="1">
            <a:spLocks noChangeArrowheads="1"/>
          </p:cNvSpPr>
          <p:nvPr/>
        </p:nvSpPr>
        <p:spPr bwMode="auto">
          <a:xfrm>
            <a:off x="4746359" y="1728322"/>
            <a:ext cx="3411537" cy="461962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dirty="0"/>
              <a:t>genome length G </a:t>
            </a:r>
            <a:r>
              <a:rPr lang="en-US" dirty="0">
                <a:latin typeface="cmsy10" pitchFamily="34" charset="0"/>
              </a:rPr>
              <a:t>¼</a:t>
            </a:r>
            <a:r>
              <a:rPr lang="en-US" dirty="0"/>
              <a:t> 10</a:t>
            </a:r>
            <a:r>
              <a:rPr lang="en-US" baseline="30000" dirty="0"/>
              <a:t>9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4732867" y="1786465"/>
            <a:ext cx="353906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7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5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3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3" grpId="0"/>
      <p:bldP spid="8" grpId="0" animBg="1"/>
      <p:bldP spid="7" grpId="0" animBg="1"/>
      <p:bldP spid="6" grpId="0" animBg="1"/>
      <p:bldP spid="31749" grpId="0" animBg="1"/>
      <p:bldP spid="31751" grpId="0" animBg="1"/>
      <p:bldP spid="2" grpId="0"/>
      <p:bldP spid="31752" grpId="0" animBg="1"/>
      <p:bldP spid="3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69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 smtClean="0"/>
              <a:t>A Gigantic Jigsaw Puzzle</a:t>
            </a:r>
          </a:p>
        </p:txBody>
      </p:sp>
      <p:sp>
        <p:nvSpPr>
          <p:cNvPr id="32770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endParaRPr lang="en-US" smtClean="0"/>
          </a:p>
        </p:txBody>
      </p:sp>
      <p:pic>
        <p:nvPicPr>
          <p:cNvPr id="32771" name="Picture 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04838" y="1274763"/>
            <a:ext cx="7683500" cy="5210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3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 smtClean="0"/>
              <a:t>Many Sequencing Technologies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60400" y="1103313"/>
            <a:ext cx="5506839" cy="5638800"/>
          </a:xfrm>
        </p:spPr>
        <p:txBody>
          <a:bodyPr/>
          <a:lstStyle/>
          <a:p>
            <a:pPr eaLnBrk="1" hangingPunct="1"/>
            <a:r>
              <a:rPr lang="en-US" dirty="0" smtClean="0"/>
              <a:t>HGP era: single technology (Sanger)</a:t>
            </a:r>
          </a:p>
          <a:p>
            <a:pPr eaLnBrk="1" hangingPunct="1"/>
            <a:endParaRPr lang="en-US" dirty="0" smtClean="0"/>
          </a:p>
          <a:p>
            <a:pPr eaLnBrk="1" hangingPunct="1"/>
            <a:r>
              <a:rPr lang="en-US" dirty="0" smtClean="0"/>
              <a:t>Current: multiple “next generation” technologies (</a:t>
            </a:r>
            <a:r>
              <a:rPr lang="en-US" dirty="0" err="1" smtClean="0"/>
              <a:t>eg</a:t>
            </a:r>
            <a:r>
              <a:rPr lang="en-US" dirty="0" smtClean="0"/>
              <a:t>. </a:t>
            </a:r>
            <a:r>
              <a:rPr lang="en-US" dirty="0" err="1" smtClean="0"/>
              <a:t>Illumina</a:t>
            </a:r>
            <a:r>
              <a:rPr lang="en-US" dirty="0" smtClean="0"/>
              <a:t>, </a:t>
            </a:r>
            <a:r>
              <a:rPr lang="en-US" dirty="0" err="1" smtClean="0"/>
              <a:t>SoLiD</a:t>
            </a:r>
            <a:r>
              <a:rPr lang="en-US" dirty="0" smtClean="0"/>
              <a:t>, Pac Bio, Ion Torrent, etc.)</a:t>
            </a:r>
          </a:p>
          <a:p>
            <a:pPr eaLnBrk="1" hangingPunct="1">
              <a:buFontTx/>
              <a:buNone/>
            </a:pPr>
            <a:endParaRPr lang="en-US" dirty="0" smtClean="0"/>
          </a:p>
          <a:p>
            <a:pPr eaLnBrk="1" hangingPunct="1"/>
            <a:r>
              <a:rPr lang="en-US" dirty="0" smtClean="0">
                <a:solidFill>
                  <a:schemeClr val="accent2"/>
                </a:solidFill>
              </a:rPr>
              <a:t>Each technology has different read length, noise statistics, </a:t>
            </a:r>
            <a:r>
              <a:rPr lang="en-US" dirty="0" err="1" smtClean="0">
                <a:solidFill>
                  <a:schemeClr val="accent2"/>
                </a:solidFill>
              </a:rPr>
              <a:t>etc</a:t>
            </a:r>
            <a:endParaRPr lang="en-US" dirty="0" smtClean="0">
              <a:solidFill>
                <a:schemeClr val="accent2"/>
              </a:solidFill>
            </a:endParaRPr>
          </a:p>
          <a:p>
            <a:pPr eaLnBrk="1" hangingPunct="1"/>
            <a:endParaRPr lang="en-US" dirty="0"/>
          </a:p>
        </p:txBody>
      </p:sp>
      <p:grpSp>
        <p:nvGrpSpPr>
          <p:cNvPr id="4" name="Group 3"/>
          <p:cNvGrpSpPr>
            <a:grpSpLocks/>
          </p:cNvGrpSpPr>
          <p:nvPr/>
        </p:nvGrpSpPr>
        <p:grpSpPr bwMode="auto">
          <a:xfrm>
            <a:off x="6164263" y="1803400"/>
            <a:ext cx="2654300" cy="1616075"/>
            <a:chOff x="9874624" y="24307800"/>
            <a:chExt cx="8032376" cy="6019800"/>
          </a:xfrm>
        </p:grpSpPr>
        <p:pic>
          <p:nvPicPr>
            <p:cNvPr id="33796" name="Picture 4"/>
            <p:cNvPicPr>
              <a:picLocks noChangeAspect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>
              <a:off x="15849600" y="26822400"/>
              <a:ext cx="2057400" cy="20574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33797" name="Picture 5"/>
            <p:cNvPicPr>
              <a:picLocks noChangeAspect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11354398" y="24307800"/>
              <a:ext cx="4572000" cy="32004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33798" name="Picture 6"/>
            <p:cNvPicPr>
              <a:picLocks noChangeAspect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13716000" y="27889200"/>
              <a:ext cx="2118150" cy="19812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33799" name="Picture 7"/>
            <p:cNvPicPr>
              <a:picLocks noChangeAspect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 bwMode="auto">
            <a:xfrm>
              <a:off x="10058400" y="27597100"/>
              <a:ext cx="3759798" cy="27305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33800" name="Picture 8"/>
            <p:cNvPicPr>
              <a:picLocks noChangeAspect="1"/>
            </p:cNvPicPr>
            <p:nvPr/>
          </p:nvPicPr>
          <p:blipFill>
            <a:blip r:embed="rId6"/>
            <a:srcRect/>
            <a:stretch>
              <a:fillRect/>
            </a:stretch>
          </p:blipFill>
          <p:spPr bwMode="auto">
            <a:xfrm>
              <a:off x="9874624" y="25908000"/>
              <a:ext cx="1428376" cy="165561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2" name="TextBox 1"/>
          <p:cNvSpPr txBox="1"/>
          <p:nvPr/>
        </p:nvSpPr>
        <p:spPr>
          <a:xfrm>
            <a:off x="415220" y="5128618"/>
            <a:ext cx="8453456" cy="1200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Eg</a:t>
            </a:r>
            <a:r>
              <a:rPr lang="en-US" dirty="0" smtClean="0"/>
              <a:t>.:    </a:t>
            </a:r>
            <a:r>
              <a:rPr lang="en-US" dirty="0" err="1" smtClean="0"/>
              <a:t>Illumina</a:t>
            </a:r>
            <a:r>
              <a:rPr lang="en-US" dirty="0" smtClean="0"/>
              <a:t>:         L = 50 to 200, error ~ 1 % substitution</a:t>
            </a:r>
          </a:p>
          <a:p>
            <a:endParaRPr lang="en-US" dirty="0"/>
          </a:p>
          <a:p>
            <a:r>
              <a:rPr lang="en-US" dirty="0" smtClean="0"/>
              <a:t>	Pac Bio:         L = 2000 to 4000, error ~ 10-15% </a:t>
            </a:r>
            <a:r>
              <a:rPr lang="en-US" dirty="0" err="1" smtClean="0"/>
              <a:t>indels</a:t>
            </a:r>
            <a:endParaRPr lang="en-US" dirty="0" smtClean="0"/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7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 smtClean="0"/>
              <a:t>Many assembly algorithms</a:t>
            </a:r>
          </a:p>
        </p:txBody>
      </p:sp>
      <p:sp>
        <p:nvSpPr>
          <p:cNvPr id="34818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endParaRPr lang="en-US" smtClean="0"/>
          </a:p>
        </p:txBody>
      </p:sp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35013" y="1135063"/>
            <a:ext cx="7764462" cy="5911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TextBox 8"/>
          <p:cNvSpPr txBox="1">
            <a:spLocks noChangeArrowheads="1"/>
          </p:cNvSpPr>
          <p:nvPr/>
        </p:nvSpPr>
        <p:spPr bwMode="auto">
          <a:xfrm>
            <a:off x="203200" y="6140450"/>
            <a:ext cx="962025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sz="1400"/>
              <a:t>Source: </a:t>
            </a:r>
          </a:p>
          <a:p>
            <a:pPr algn="ctr"/>
            <a:r>
              <a:rPr lang="en-US" sz="1400"/>
              <a:t>Wikipedia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1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 smtClean="0"/>
              <a:t>And many more…….</a:t>
            </a:r>
          </a:p>
        </p:txBody>
      </p:sp>
      <p:sp>
        <p:nvSpPr>
          <p:cNvPr id="35842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endParaRPr lang="en-US" smtClean="0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49250" y="1263650"/>
            <a:ext cx="7862888" cy="5802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Box 4"/>
          <p:cNvSpPr txBox="1">
            <a:spLocks noChangeArrowheads="1"/>
          </p:cNvSpPr>
          <p:nvPr/>
        </p:nvSpPr>
        <p:spPr bwMode="auto">
          <a:xfrm>
            <a:off x="5970588" y="5611813"/>
            <a:ext cx="2768600" cy="461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/>
              <a:t>A grand total of 42!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5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 smtClean="0"/>
              <a:t>Computational View</a:t>
            </a:r>
          </a:p>
        </p:txBody>
      </p:sp>
      <p:sp>
        <p:nvSpPr>
          <p:cNvPr id="36866" name="Content Placeholder 2"/>
          <p:cNvSpPr>
            <a:spLocks noGrp="1"/>
          </p:cNvSpPr>
          <p:nvPr>
            <p:ph idx="1"/>
          </p:nvPr>
        </p:nvSpPr>
        <p:spPr>
          <a:xfrm>
            <a:off x="695494" y="1257980"/>
            <a:ext cx="8159186" cy="5257800"/>
          </a:xfrm>
        </p:spPr>
        <p:txBody>
          <a:bodyPr/>
          <a:lstStyle/>
          <a:p>
            <a:pPr marL="0" indent="0" eaLnBrk="1" hangingPunct="1">
              <a:buFontTx/>
              <a:buNone/>
            </a:pPr>
            <a:endParaRPr lang="en-US" dirty="0" smtClean="0"/>
          </a:p>
          <a:p>
            <a:pPr marL="0" indent="0" eaLnBrk="1" hangingPunct="1">
              <a:buFontTx/>
              <a:buNone/>
            </a:pPr>
            <a:r>
              <a:rPr lang="en-US" dirty="0" smtClean="0"/>
              <a:t>“Since it is well known that the assembly problem is NP-hard, …………”</a:t>
            </a:r>
          </a:p>
          <a:p>
            <a:pPr marL="0" indent="0" eaLnBrk="1" hangingPunct="1">
              <a:buFontTx/>
              <a:buNone/>
            </a:pPr>
            <a:endParaRPr lang="en-US" dirty="0"/>
          </a:p>
          <a:p>
            <a:pPr eaLnBrk="1" hangingPunct="1"/>
            <a:r>
              <a:rPr lang="en-US" dirty="0"/>
              <a:t>a</a:t>
            </a:r>
            <a:r>
              <a:rPr lang="en-US" dirty="0" smtClean="0"/>
              <a:t>lgorithm design based largely on heuristics</a:t>
            </a:r>
          </a:p>
          <a:p>
            <a:pPr eaLnBrk="1" hangingPunct="1"/>
            <a:r>
              <a:rPr lang="en-US" dirty="0" smtClean="0"/>
              <a:t>no optimality or performance guarantees</a:t>
            </a:r>
          </a:p>
          <a:p>
            <a:pPr eaLnBrk="1" hangingPunct="1"/>
            <a:endParaRPr lang="en-US" dirty="0"/>
          </a:p>
          <a:p>
            <a:pPr marL="0" indent="0" eaLnBrk="1" hangingPunct="1">
              <a:buNone/>
            </a:pPr>
            <a:r>
              <a:rPr lang="en-US" dirty="0" smtClean="0"/>
              <a:t>But NP-hardness does not mean it is hopeless to be close to optimal.</a:t>
            </a:r>
          </a:p>
          <a:p>
            <a:pPr marL="0" indent="0" eaLnBrk="1" hangingPunct="1">
              <a:buNone/>
            </a:pPr>
            <a:endParaRPr lang="en-US" dirty="0" smtClean="0">
              <a:solidFill>
                <a:srgbClr val="446DCB"/>
              </a:solidFill>
            </a:endParaRPr>
          </a:p>
          <a:p>
            <a:pPr marL="0" indent="0" eaLnBrk="1" hangingPunct="1">
              <a:buNone/>
            </a:pPr>
            <a:r>
              <a:rPr lang="en-US" dirty="0" smtClean="0">
                <a:solidFill>
                  <a:srgbClr val="446DCB"/>
                </a:solidFill>
              </a:rPr>
              <a:t>Can we first define optimality without regard to computational complexity?</a:t>
            </a:r>
          </a:p>
          <a:p>
            <a:pPr eaLnBrk="1" hangingPunct="1"/>
            <a:endParaRPr lang="en-US" dirty="0"/>
          </a:p>
          <a:p>
            <a:pPr marL="0" indent="0" eaLnBrk="1" hangingPunct="1">
              <a:buNone/>
            </a:pPr>
            <a:r>
              <a:rPr lang="en-US" dirty="0" smtClean="0"/>
              <a:t> </a:t>
            </a:r>
          </a:p>
          <a:p>
            <a:pPr marL="0" indent="0" eaLnBrk="1" hangingPunct="1">
              <a:buFontTx/>
              <a:buNone/>
            </a:pPr>
            <a:endParaRPr lang="en-US" dirty="0" smtClean="0"/>
          </a:p>
          <a:p>
            <a:pPr marL="0" indent="0" eaLnBrk="1" hangingPunct="1">
              <a:buFontTx/>
              <a:buNone/>
            </a:pPr>
            <a:endParaRPr lang="en-US" dirty="0" smtClean="0"/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6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6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6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6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6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3256" y="135464"/>
            <a:ext cx="5479796" cy="762000"/>
          </a:xfrm>
        </p:spPr>
        <p:txBody>
          <a:bodyPr/>
          <a:lstStyle/>
          <a:p>
            <a:pPr algn="l"/>
            <a:r>
              <a:rPr lang="en-US" dirty="0"/>
              <a:t>I</a:t>
            </a:r>
            <a:r>
              <a:rPr lang="en-US" dirty="0" smtClean="0"/>
              <a:t>nformation theoretic view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919197"/>
            <a:ext cx="9144000" cy="2634851"/>
          </a:xfrm>
        </p:spPr>
        <p:txBody>
          <a:bodyPr/>
          <a:lstStyle/>
          <a:p>
            <a:r>
              <a:rPr lang="en-US" dirty="0" smtClean="0"/>
              <a:t>Given a statistical model, what is the read length L and number of reads N needed to reconstruct with probability 1-ε ?</a:t>
            </a:r>
          </a:p>
          <a:p>
            <a:endParaRPr lang="en-US" dirty="0" smtClean="0"/>
          </a:p>
          <a:p>
            <a:endParaRPr lang="en-US" dirty="0" smtClean="0"/>
          </a:p>
          <a:p>
            <a:r>
              <a:rPr lang="en-US" dirty="0" smtClean="0"/>
              <a:t>Are there computationally efficient assembly algorithms that perform </a:t>
            </a:r>
            <a:r>
              <a:rPr lang="en-US" dirty="0" smtClean="0">
                <a:solidFill>
                  <a:srgbClr val="FF0000"/>
                </a:solidFill>
              </a:rPr>
              <a:t>close</a:t>
            </a:r>
            <a:r>
              <a:rPr lang="en-US" dirty="0" smtClean="0"/>
              <a:t> to the fundamental limits?</a:t>
            </a:r>
          </a:p>
          <a:p>
            <a:endParaRPr lang="en-US" dirty="0"/>
          </a:p>
          <a:p>
            <a:endParaRPr lang="en-US" dirty="0" smtClean="0"/>
          </a:p>
          <a:p>
            <a:pPr marL="0" indent="0">
              <a:buNone/>
            </a:pPr>
            <a:r>
              <a:rPr lang="en-US" dirty="0" smtClean="0"/>
              <a:t>Open questions!</a:t>
            </a:r>
          </a:p>
        </p:txBody>
      </p:sp>
    </p:spTree>
    <p:extLst>
      <p:ext uri="{BB962C8B-B14F-4D97-AF65-F5344CB8AC3E}">
        <p14:creationId xmlns:p14="http://schemas.microsoft.com/office/powerpoint/2010/main" val="665486271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995827"/>
            <a:ext cx="9144000" cy="5783580"/>
          </a:xfrm>
        </p:spPr>
        <p:txBody>
          <a:bodyPr/>
          <a:lstStyle/>
          <a:p>
            <a:r>
              <a:rPr lang="en-US" dirty="0" smtClean="0"/>
              <a:t>Reads are </a:t>
            </a:r>
            <a:r>
              <a:rPr lang="en-US" dirty="0" smtClean="0">
                <a:solidFill>
                  <a:srgbClr val="446DCB"/>
                </a:solidFill>
              </a:rPr>
              <a:t>uniformly </a:t>
            </a:r>
            <a:r>
              <a:rPr lang="en-US" dirty="0" smtClean="0">
                <a:solidFill>
                  <a:srgbClr val="000000"/>
                </a:solidFill>
              </a:rPr>
              <a:t>sampled</a:t>
            </a:r>
            <a:r>
              <a:rPr lang="en-US" dirty="0" smtClean="0">
                <a:solidFill>
                  <a:srgbClr val="446DCB"/>
                </a:solidFill>
              </a:rPr>
              <a:t> </a:t>
            </a:r>
            <a:r>
              <a:rPr lang="en-US" dirty="0" smtClean="0">
                <a:solidFill>
                  <a:srgbClr val="000000"/>
                </a:solidFill>
              </a:rPr>
              <a:t>from</a:t>
            </a:r>
            <a:r>
              <a:rPr lang="en-US" dirty="0" smtClean="0"/>
              <a:t> </a:t>
            </a:r>
            <a:r>
              <a:rPr lang="en-US" dirty="0"/>
              <a:t>the DNA </a:t>
            </a:r>
            <a:r>
              <a:rPr lang="en-US" dirty="0" smtClean="0"/>
              <a:t>sequence.</a:t>
            </a:r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r>
              <a:rPr lang="en-US" dirty="0"/>
              <a:t>Read process is </a:t>
            </a:r>
            <a:r>
              <a:rPr lang="en-US" dirty="0" smtClean="0">
                <a:solidFill>
                  <a:srgbClr val="446DCB"/>
                </a:solidFill>
              </a:rPr>
              <a:t>noiseless.</a:t>
            </a:r>
          </a:p>
          <a:p>
            <a:endParaRPr lang="en-US" dirty="0">
              <a:solidFill>
                <a:srgbClr val="446DCB"/>
              </a:solidFill>
            </a:endParaRPr>
          </a:p>
          <a:p>
            <a:endParaRPr lang="en-US" dirty="0" smtClean="0">
              <a:solidFill>
                <a:srgbClr val="446DCB"/>
              </a:solidFill>
            </a:endParaRPr>
          </a:p>
          <a:p>
            <a:endParaRPr lang="en-US" dirty="0">
              <a:solidFill>
                <a:srgbClr val="446DCB"/>
              </a:solidFill>
            </a:endParaRPr>
          </a:p>
          <a:p>
            <a:pPr marL="0" indent="0">
              <a:buNone/>
            </a:pPr>
            <a:r>
              <a:rPr lang="en-US" dirty="0" smtClean="0">
                <a:solidFill>
                  <a:srgbClr val="000000"/>
                </a:solidFill>
              </a:rPr>
              <a:t>Impact of  noise:  later.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20701" y="150512"/>
            <a:ext cx="6109166" cy="762000"/>
          </a:xfrm>
        </p:spPr>
        <p:txBody>
          <a:bodyPr/>
          <a:lstStyle/>
          <a:p>
            <a:pPr algn="l"/>
            <a:r>
              <a:rPr lang="en-US" dirty="0" smtClean="0"/>
              <a:t>A basic read model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08786097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 smtClean="0"/>
              <a:t>Communication: the beginning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r>
              <a:rPr lang="en-US" dirty="0" smtClean="0"/>
              <a:t>Prehistoric: smoke signals, drums.</a:t>
            </a:r>
          </a:p>
          <a:p>
            <a:pPr eaLnBrk="1" hangingPunct="1"/>
            <a:r>
              <a:rPr lang="en-US" dirty="0" smtClean="0"/>
              <a:t>1837: telegraph</a:t>
            </a:r>
          </a:p>
          <a:p>
            <a:pPr eaLnBrk="1" hangingPunct="1"/>
            <a:r>
              <a:rPr lang="en-US" dirty="0" smtClean="0"/>
              <a:t>1876: telephone</a:t>
            </a:r>
          </a:p>
          <a:p>
            <a:pPr eaLnBrk="1" hangingPunct="1"/>
            <a:r>
              <a:rPr lang="en-US" dirty="0" smtClean="0"/>
              <a:t>1897: radio</a:t>
            </a:r>
          </a:p>
          <a:p>
            <a:pPr eaLnBrk="1" hangingPunct="1"/>
            <a:r>
              <a:rPr lang="en-US" dirty="0" smtClean="0"/>
              <a:t>1927: television</a:t>
            </a:r>
          </a:p>
          <a:p>
            <a:pPr eaLnBrk="1" hangingPunct="1"/>
            <a:endParaRPr lang="en-US" dirty="0" smtClean="0"/>
          </a:p>
          <a:p>
            <a:pPr eaLnBrk="1" hangingPunct="1">
              <a:buFontTx/>
              <a:buNone/>
            </a:pPr>
            <a:r>
              <a:rPr lang="en-US" dirty="0" smtClean="0"/>
              <a:t>	Communication design tied to the </a:t>
            </a:r>
            <a:r>
              <a:rPr lang="en-US" dirty="0" smtClean="0">
                <a:solidFill>
                  <a:srgbClr val="FF0000"/>
                </a:solidFill>
              </a:rPr>
              <a:t>specific</a:t>
            </a:r>
            <a:r>
              <a:rPr lang="en-US" dirty="0" smtClean="0"/>
              <a:t> source and </a:t>
            </a:r>
            <a:r>
              <a:rPr lang="en-US" dirty="0" smtClean="0">
                <a:solidFill>
                  <a:srgbClr val="FF0000"/>
                </a:solidFill>
              </a:rPr>
              <a:t>specific</a:t>
            </a:r>
            <a:r>
              <a:rPr lang="en-US" dirty="0" smtClean="0"/>
              <a:t> physical medium.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3" name="Title 1"/>
          <p:cNvSpPr>
            <a:spLocks noGrp="1"/>
          </p:cNvSpPr>
          <p:nvPr>
            <p:ph type="title"/>
          </p:nvPr>
        </p:nvSpPr>
        <p:spPr>
          <a:xfrm>
            <a:off x="152400" y="160338"/>
            <a:ext cx="7772400" cy="762000"/>
          </a:xfrm>
        </p:spPr>
        <p:txBody>
          <a:bodyPr/>
          <a:lstStyle/>
          <a:p>
            <a:pPr eaLnBrk="1" hangingPunct="1"/>
            <a:r>
              <a:rPr lang="en-US" dirty="0" smtClean="0"/>
              <a:t>Coverage Analysis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0" y="1219200"/>
            <a:ext cx="8239125" cy="5257800"/>
          </a:xfrm>
        </p:spPr>
        <p:txBody>
          <a:bodyPr/>
          <a:lstStyle/>
          <a:p>
            <a:pPr eaLnBrk="1" hangingPunct="1">
              <a:defRPr/>
            </a:pPr>
            <a:r>
              <a:rPr lang="en-US" dirty="0" smtClean="0"/>
              <a:t>Pioneered by Lander-Waterman</a:t>
            </a:r>
          </a:p>
          <a:p>
            <a:pPr marL="0" indent="0" eaLnBrk="1" hangingPunct="1">
              <a:buFontTx/>
              <a:buNone/>
              <a:defRPr/>
            </a:pPr>
            <a:r>
              <a:rPr lang="en-US" dirty="0" smtClean="0"/>
              <a:t>    in 1988.</a:t>
            </a:r>
          </a:p>
          <a:p>
            <a:pPr eaLnBrk="1" hangingPunct="1">
              <a:defRPr/>
            </a:pPr>
            <a:endParaRPr lang="en-US" dirty="0"/>
          </a:p>
          <a:p>
            <a:pPr eaLnBrk="1" hangingPunct="1">
              <a:defRPr/>
            </a:pPr>
            <a:endParaRPr lang="en-US" dirty="0" smtClean="0"/>
          </a:p>
          <a:p>
            <a:pPr eaLnBrk="1" hangingPunct="1">
              <a:buFontTx/>
              <a:buNone/>
              <a:defRPr/>
            </a:pPr>
            <a:endParaRPr lang="en-US" dirty="0"/>
          </a:p>
          <a:p>
            <a:pPr eaLnBrk="1" hangingPunct="1">
              <a:defRPr/>
            </a:pPr>
            <a:r>
              <a:rPr lang="en-US" dirty="0" smtClean="0"/>
              <a:t>What is the  number of reads needed to </a:t>
            </a:r>
            <a:r>
              <a:rPr lang="en-US" dirty="0" smtClean="0">
                <a:solidFill>
                  <a:srgbClr val="FF0000"/>
                </a:solidFill>
              </a:rPr>
              <a:t>cover</a:t>
            </a:r>
            <a:r>
              <a:rPr lang="en-US" dirty="0" smtClean="0"/>
              <a:t> the entire DNA sequence with  probability 1-</a:t>
            </a:r>
            <a:r>
              <a:rPr lang="en-US" dirty="0" smtClean="0">
                <a:latin typeface="cmmi10"/>
                <a:ea typeface="cmmi10"/>
                <a:cs typeface="cmmi10"/>
              </a:rPr>
              <a:t>²</a:t>
            </a:r>
            <a:r>
              <a:rPr lang="en-US" dirty="0" smtClean="0"/>
              <a:t>?</a:t>
            </a:r>
          </a:p>
          <a:p>
            <a:pPr eaLnBrk="1" hangingPunct="1">
              <a:defRPr/>
            </a:pPr>
            <a:endParaRPr lang="en-US" dirty="0"/>
          </a:p>
          <a:p>
            <a:pPr eaLnBrk="1" hangingPunct="1">
              <a:defRPr/>
            </a:pPr>
            <a:endParaRPr lang="en-US" dirty="0" smtClean="0"/>
          </a:p>
          <a:p>
            <a:pPr eaLnBrk="1" hangingPunct="1">
              <a:defRPr/>
            </a:pPr>
            <a:r>
              <a:rPr lang="en-US" dirty="0" err="1" smtClean="0"/>
              <a:t>N</a:t>
            </a:r>
            <a:r>
              <a:rPr lang="en-US" baseline="-25000" dirty="0" err="1" smtClean="0"/>
              <a:t>cov</a:t>
            </a:r>
            <a:r>
              <a:rPr lang="en-US" dirty="0" smtClean="0"/>
              <a:t> only provides </a:t>
            </a:r>
            <a:r>
              <a:rPr lang="en-US" dirty="0" smtClean="0">
                <a:solidFill>
                  <a:schemeClr val="tx2"/>
                </a:solidFill>
              </a:rPr>
              <a:t>a</a:t>
            </a:r>
            <a:r>
              <a:rPr lang="en-US" dirty="0" smtClean="0">
                <a:solidFill>
                  <a:srgbClr val="FF0000"/>
                </a:solidFill>
              </a:rPr>
              <a:t> lower bound</a:t>
            </a:r>
            <a:r>
              <a:rPr lang="en-US" dirty="0" smtClean="0"/>
              <a:t> on the number of reads </a:t>
            </a:r>
            <a:r>
              <a:rPr lang="en-US" dirty="0" smtClean="0">
                <a:latin typeface="Arial"/>
              </a:rPr>
              <a:t>needed for reconstruction.</a:t>
            </a:r>
            <a:endParaRPr lang="en-US" dirty="0" smtClean="0"/>
          </a:p>
          <a:p>
            <a:pPr eaLnBrk="1" hangingPunct="1">
              <a:defRPr/>
            </a:pPr>
            <a:endParaRPr lang="en-US" dirty="0"/>
          </a:p>
          <a:p>
            <a:pPr eaLnBrk="1" hangingPunct="1">
              <a:defRPr/>
            </a:pPr>
            <a:r>
              <a:rPr lang="en-US" dirty="0" err="1" smtClean="0"/>
              <a:t>N</a:t>
            </a:r>
            <a:r>
              <a:rPr lang="en-US" baseline="-25000" dirty="0" err="1" smtClean="0"/>
              <a:t>cov</a:t>
            </a:r>
            <a:r>
              <a:rPr lang="en-US" dirty="0" smtClean="0"/>
              <a:t> does not depend on the DNA statistics! </a:t>
            </a:r>
            <a:endParaRPr lang="en-US" dirty="0"/>
          </a:p>
        </p:txBody>
      </p:sp>
      <p:pic>
        <p:nvPicPr>
          <p:cNvPr id="38915" name="Picture 5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561013" y="1290638"/>
            <a:ext cx="1479550" cy="1928812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</p:pic>
      <p:pic>
        <p:nvPicPr>
          <p:cNvPr id="38916" name="Picture 6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392988" y="1320800"/>
            <a:ext cx="1414462" cy="188595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</p:pic>
      <p:grpSp>
        <p:nvGrpSpPr>
          <p:cNvPr id="4" name="Group 150"/>
          <p:cNvGrpSpPr>
            <a:grpSpLocks/>
          </p:cNvGrpSpPr>
          <p:nvPr/>
        </p:nvGrpSpPr>
        <p:grpSpPr bwMode="auto">
          <a:xfrm>
            <a:off x="2717800" y="3795713"/>
            <a:ext cx="3511550" cy="1084262"/>
            <a:chOff x="27203400" y="27355800"/>
            <a:chExt cx="7010400" cy="2971800"/>
          </a:xfrm>
        </p:grpSpPr>
        <p:sp>
          <p:nvSpPr>
            <p:cNvPr id="38919" name="TextBox 11"/>
            <p:cNvSpPr txBox="1">
              <a:spLocks noChangeArrowheads="1"/>
            </p:cNvSpPr>
            <p:nvPr/>
          </p:nvSpPr>
          <p:spPr bwMode="auto">
            <a:xfrm>
              <a:off x="30464818" y="27355800"/>
              <a:ext cx="368778" cy="278145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/>
              <a:endParaRPr lang="en-US" sz="6000">
                <a:solidFill>
                  <a:srgbClr val="C0504D"/>
                </a:solidFill>
              </a:endParaRPr>
            </a:p>
          </p:txBody>
        </p:sp>
        <p:sp>
          <p:nvSpPr>
            <p:cNvPr id="13" name="Line 3"/>
            <p:cNvSpPr>
              <a:spLocks noChangeShapeType="1"/>
            </p:cNvSpPr>
            <p:nvPr/>
          </p:nvSpPr>
          <p:spPr bwMode="auto">
            <a:xfrm flipV="1">
              <a:off x="27203400" y="28878685"/>
              <a:ext cx="6943847" cy="0"/>
            </a:xfrm>
            <a:prstGeom prst="line">
              <a:avLst/>
            </a:prstGeom>
            <a:noFill/>
            <a:ln w="76200" cmpd="sng">
              <a:solidFill>
                <a:srgbClr val="446DCB"/>
              </a:solidFill>
              <a:round/>
              <a:headEnd/>
              <a:tailEnd/>
            </a:ln>
            <a:effectLst>
              <a:outerShdw blurRad="50800" dist="38100" dir="2700000" algn="tl" rotWithShape="0">
                <a:srgbClr val="000000">
                  <a:alpha val="43000"/>
                </a:srgbClr>
              </a:outerShdw>
            </a:effectLst>
          </p:spPr>
          <p:txBody>
            <a:bodyPr/>
            <a:lstStyle/>
            <a:p>
              <a:pPr algn="ctr">
                <a:defRPr/>
              </a:pPr>
              <a:endParaRPr lang="en-US">
                <a:ln w="127000" cmpd="sng">
                  <a:solidFill>
                    <a:schemeClr val="tx1"/>
                  </a:solidFill>
                </a:ln>
                <a:latin typeface="Arial" pitchFamily="34" charset="0"/>
                <a:cs typeface="+mn-cs"/>
              </a:endParaRPr>
            </a:p>
          </p:txBody>
        </p:sp>
        <p:sp>
          <p:nvSpPr>
            <p:cNvPr id="38921" name="Line 60"/>
            <p:cNvSpPr>
              <a:spLocks noChangeShapeType="1"/>
            </p:cNvSpPr>
            <p:nvPr/>
          </p:nvSpPr>
          <p:spPr bwMode="auto">
            <a:xfrm>
              <a:off x="27203400" y="29641800"/>
              <a:ext cx="1144547" cy="0"/>
            </a:xfrm>
            <a:prstGeom prst="line">
              <a:avLst/>
            </a:prstGeom>
            <a:noFill/>
            <a:ln w="57150">
              <a:solidFill>
                <a:srgbClr val="446DCB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8922" name="Line 60"/>
            <p:cNvSpPr>
              <a:spLocks noChangeShapeType="1"/>
            </p:cNvSpPr>
            <p:nvPr/>
          </p:nvSpPr>
          <p:spPr bwMode="auto">
            <a:xfrm>
              <a:off x="27659053" y="29946600"/>
              <a:ext cx="1144547" cy="0"/>
            </a:xfrm>
            <a:prstGeom prst="line">
              <a:avLst/>
            </a:prstGeom>
            <a:noFill/>
            <a:ln w="57150">
              <a:solidFill>
                <a:srgbClr val="446DCB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8923" name="Line 60"/>
            <p:cNvSpPr>
              <a:spLocks noChangeShapeType="1"/>
            </p:cNvSpPr>
            <p:nvPr/>
          </p:nvSpPr>
          <p:spPr bwMode="auto">
            <a:xfrm>
              <a:off x="28421053" y="29718000"/>
              <a:ext cx="1144547" cy="0"/>
            </a:xfrm>
            <a:prstGeom prst="line">
              <a:avLst/>
            </a:prstGeom>
            <a:noFill/>
            <a:ln w="57150">
              <a:solidFill>
                <a:srgbClr val="446DCB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8924" name="Line 60"/>
            <p:cNvSpPr>
              <a:spLocks noChangeShapeType="1"/>
            </p:cNvSpPr>
            <p:nvPr/>
          </p:nvSpPr>
          <p:spPr bwMode="auto">
            <a:xfrm>
              <a:off x="28649653" y="30175200"/>
              <a:ext cx="1144547" cy="0"/>
            </a:xfrm>
            <a:prstGeom prst="line">
              <a:avLst/>
            </a:prstGeom>
            <a:noFill/>
            <a:ln w="57150">
              <a:solidFill>
                <a:srgbClr val="446DCB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8925" name="Line 60"/>
            <p:cNvSpPr>
              <a:spLocks noChangeShapeType="1"/>
            </p:cNvSpPr>
            <p:nvPr/>
          </p:nvSpPr>
          <p:spPr bwMode="auto">
            <a:xfrm>
              <a:off x="29487853" y="29946600"/>
              <a:ext cx="1144547" cy="0"/>
            </a:xfrm>
            <a:prstGeom prst="line">
              <a:avLst/>
            </a:prstGeom>
            <a:noFill/>
            <a:ln w="57150">
              <a:solidFill>
                <a:srgbClr val="446DCB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8926" name="Line 60"/>
            <p:cNvSpPr>
              <a:spLocks noChangeShapeType="1"/>
            </p:cNvSpPr>
            <p:nvPr/>
          </p:nvSpPr>
          <p:spPr bwMode="auto">
            <a:xfrm>
              <a:off x="30480000" y="30175200"/>
              <a:ext cx="1144547" cy="0"/>
            </a:xfrm>
            <a:prstGeom prst="line">
              <a:avLst/>
            </a:prstGeom>
            <a:noFill/>
            <a:ln w="57150">
              <a:solidFill>
                <a:srgbClr val="446DCB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8927" name="Line 60"/>
            <p:cNvSpPr>
              <a:spLocks noChangeShapeType="1"/>
            </p:cNvSpPr>
            <p:nvPr/>
          </p:nvSpPr>
          <p:spPr bwMode="auto">
            <a:xfrm>
              <a:off x="32307253" y="30327600"/>
              <a:ext cx="1144547" cy="0"/>
            </a:xfrm>
            <a:prstGeom prst="line">
              <a:avLst/>
            </a:prstGeom>
            <a:noFill/>
            <a:ln w="57150">
              <a:solidFill>
                <a:srgbClr val="446DCB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8928" name="Line 60"/>
            <p:cNvSpPr>
              <a:spLocks noChangeShapeType="1"/>
            </p:cNvSpPr>
            <p:nvPr/>
          </p:nvSpPr>
          <p:spPr bwMode="auto">
            <a:xfrm>
              <a:off x="33069253" y="30022800"/>
              <a:ext cx="1144547" cy="0"/>
            </a:xfrm>
            <a:prstGeom prst="line">
              <a:avLst/>
            </a:prstGeom>
            <a:noFill/>
            <a:ln w="57150">
              <a:solidFill>
                <a:srgbClr val="446DCB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8929" name="Line 60"/>
            <p:cNvSpPr>
              <a:spLocks noChangeShapeType="1"/>
            </p:cNvSpPr>
            <p:nvPr/>
          </p:nvSpPr>
          <p:spPr bwMode="auto">
            <a:xfrm>
              <a:off x="32766000" y="29718000"/>
              <a:ext cx="1144547" cy="0"/>
            </a:xfrm>
            <a:prstGeom prst="line">
              <a:avLst/>
            </a:prstGeom>
            <a:noFill/>
            <a:ln w="57150">
              <a:solidFill>
                <a:srgbClr val="446DCB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3" name="Rectangle 22"/>
            <p:cNvSpPr/>
            <p:nvPr/>
          </p:nvSpPr>
          <p:spPr>
            <a:xfrm>
              <a:off x="31624517" y="28743800"/>
              <a:ext cx="697237" cy="287173"/>
            </a:xfrm>
            <a:prstGeom prst="rect">
              <a:avLst/>
            </a:prstGeom>
            <a:solidFill>
              <a:srgbClr val="FF000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cxnSp>
          <p:nvCxnSpPr>
            <p:cNvPr id="24" name="Straight Connector 23"/>
            <p:cNvCxnSpPr/>
            <p:nvPr/>
          </p:nvCxnSpPr>
          <p:spPr>
            <a:xfrm flipH="1">
              <a:off x="31624517" y="29030972"/>
              <a:ext cx="12677" cy="1131286"/>
            </a:xfrm>
            <a:prstGeom prst="line">
              <a:avLst/>
            </a:prstGeom>
            <a:ln>
              <a:solidFill>
                <a:schemeClr val="tx1"/>
              </a:solidFill>
              <a:prstDash val="dash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Connector 24"/>
            <p:cNvCxnSpPr>
              <a:endCxn id="38927" idx="0"/>
            </p:cNvCxnSpPr>
            <p:nvPr/>
          </p:nvCxnSpPr>
          <p:spPr>
            <a:xfrm flipH="1">
              <a:off x="32305906" y="29030972"/>
              <a:ext cx="3170" cy="1296628"/>
            </a:xfrm>
            <a:prstGeom prst="line">
              <a:avLst/>
            </a:prstGeom>
            <a:ln>
              <a:solidFill>
                <a:schemeClr val="tx1"/>
              </a:solidFill>
              <a:prstDash val="dash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5" name="Picture 4" descr="TP_tmp.png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43251" y="4240745"/>
            <a:ext cx="2487123" cy="723001"/>
          </a:xfrm>
          <a:prstGeom prst="rect">
            <a:avLst/>
          </a:prstGeom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7" name="Title 1"/>
          <p:cNvSpPr>
            <a:spLocks noGrp="1"/>
          </p:cNvSpPr>
          <p:nvPr>
            <p:ph type="title"/>
          </p:nvPr>
        </p:nvSpPr>
        <p:spPr>
          <a:xfrm>
            <a:off x="0" y="80963"/>
            <a:ext cx="8329613" cy="762000"/>
          </a:xfrm>
        </p:spPr>
        <p:txBody>
          <a:bodyPr/>
          <a:lstStyle/>
          <a:p>
            <a:pPr eaLnBrk="1" hangingPunct="1"/>
            <a:r>
              <a:rPr lang="en-US" dirty="0" smtClean="0"/>
              <a:t>Repeat statistics do matter!</a:t>
            </a:r>
          </a:p>
        </p:txBody>
      </p:sp>
      <p:sp>
        <p:nvSpPr>
          <p:cNvPr id="10" name="TextBox 9"/>
          <p:cNvSpPr txBox="1">
            <a:spLocks noChangeArrowheads="1"/>
          </p:cNvSpPr>
          <p:nvPr/>
        </p:nvSpPr>
        <p:spPr bwMode="auto">
          <a:xfrm>
            <a:off x="5126727" y="1468205"/>
            <a:ext cx="2722562" cy="461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dirty="0">
                <a:latin typeface="CMU Bright Roman"/>
                <a:ea typeface="CMU Bright Roman"/>
                <a:cs typeface="CMU Bright Roman"/>
              </a:rPr>
              <a:t>easier jigsaw puzzle </a:t>
            </a:r>
          </a:p>
        </p:txBody>
      </p:sp>
      <p:sp>
        <p:nvSpPr>
          <p:cNvPr id="11" name="TextBox 10"/>
          <p:cNvSpPr txBox="1">
            <a:spLocks noChangeArrowheads="1"/>
          </p:cNvSpPr>
          <p:nvPr/>
        </p:nvSpPr>
        <p:spPr bwMode="auto">
          <a:xfrm>
            <a:off x="576919" y="1411395"/>
            <a:ext cx="2801937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>
                <a:latin typeface="CMU Bright Roman"/>
                <a:ea typeface="CMU Bright Roman"/>
                <a:cs typeface="CMU Bright Roman"/>
              </a:rPr>
              <a:t>harder jigsaw puzzle </a:t>
            </a:r>
          </a:p>
        </p:txBody>
      </p:sp>
      <p:pic>
        <p:nvPicPr>
          <p:cNvPr id="39940" name="Picture 2"/>
          <p:cNvPicPr>
            <a:picLocks noChangeAspect="1"/>
          </p:cNvPicPr>
          <p:nvPr/>
        </p:nvPicPr>
        <p:blipFill>
          <a:blip r:embed="rId2"/>
          <a:srcRect l="33514"/>
          <a:stretch>
            <a:fillRect/>
          </a:stretch>
        </p:blipFill>
        <p:spPr bwMode="auto">
          <a:xfrm>
            <a:off x="341313" y="2006814"/>
            <a:ext cx="3411537" cy="3422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9941" name="Picture 3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403725" y="2038967"/>
            <a:ext cx="4418013" cy="3171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extBox 1"/>
          <p:cNvSpPr txBox="1"/>
          <p:nvPr/>
        </p:nvSpPr>
        <p:spPr>
          <a:xfrm>
            <a:off x="14610" y="5927297"/>
            <a:ext cx="928616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How </a:t>
            </a:r>
            <a:r>
              <a:rPr lang="en-US" dirty="0" smtClean="0">
                <a:solidFill>
                  <a:srgbClr val="FF0000"/>
                </a:solidFill>
              </a:rPr>
              <a:t>exactly</a:t>
            </a:r>
            <a:r>
              <a:rPr lang="en-US" dirty="0" smtClean="0"/>
              <a:t> do the fundamental limits depend on repeat statistics? </a:t>
            </a:r>
            <a:endParaRPr lang="en-US" dirty="0"/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3" name="Rectangle 59392"/>
          <p:cNvSpPr/>
          <p:nvPr/>
        </p:nvSpPr>
        <p:spPr bwMode="auto">
          <a:xfrm>
            <a:off x="3722562" y="1664315"/>
            <a:ext cx="4540067" cy="2467274"/>
          </a:xfrm>
          <a:prstGeom prst="rect">
            <a:avLst/>
          </a:prstGeom>
          <a:solidFill>
            <a:schemeClr val="accent6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dirty="0" err="1" smtClean="0">
                <a:latin typeface="Arial" pitchFamily="34" charset="0"/>
              </a:rPr>
              <a:t>r</a:t>
            </a:r>
            <a:r>
              <a:rPr kumimoji="0" lang="en-US" sz="24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</a:rPr>
              <a:t>econstructable</a:t>
            </a:r>
            <a:r>
              <a:rPr kumimoji="0" lang="en-US" sz="2400" b="0" i="0" u="none" strike="noStrike" cap="none" normalizeH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</a:rPr>
              <a:t> </a:t>
            </a:r>
          </a:p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dirty="0">
                <a:latin typeface="Arial" pitchFamily="34" charset="0"/>
              </a:rPr>
              <a:t>b</a:t>
            </a:r>
            <a:r>
              <a:rPr kumimoji="0" lang="en-US" sz="2400" b="0" i="0" u="none" strike="noStrike" cap="none" normalizeH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</a:rPr>
              <a:t>y greedy algorithm</a:t>
            </a:r>
            <a:endParaRPr kumimoji="0" lang="en-US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59392" name="Rectangle 59391"/>
          <p:cNvSpPr/>
          <p:nvPr/>
        </p:nvSpPr>
        <p:spPr bwMode="auto">
          <a:xfrm>
            <a:off x="3737161" y="4160788"/>
            <a:ext cx="4554664" cy="1313933"/>
          </a:xfrm>
          <a:prstGeom prst="rect">
            <a:avLst/>
          </a:prstGeom>
          <a:solidFill>
            <a:srgbClr val="FF0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31" name="Rectangle 30"/>
          <p:cNvSpPr/>
          <p:nvPr/>
        </p:nvSpPr>
        <p:spPr bwMode="auto">
          <a:xfrm>
            <a:off x="1313846" y="1678914"/>
            <a:ext cx="2408716" cy="3781207"/>
          </a:xfrm>
          <a:prstGeom prst="rect">
            <a:avLst/>
          </a:prstGeom>
          <a:solidFill>
            <a:srgbClr val="FF0000"/>
          </a:solidFill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59394" name="Rectangle 2"/>
          <p:cNvSpPr>
            <a:spLocks noGrp="1" noChangeArrowheads="1"/>
          </p:cNvSpPr>
          <p:nvPr>
            <p:ph type="title"/>
          </p:nvPr>
        </p:nvSpPr>
        <p:spPr>
          <a:xfrm>
            <a:off x="152400" y="152400"/>
            <a:ext cx="8991600" cy="762000"/>
          </a:xfrm>
        </p:spPr>
        <p:txBody>
          <a:bodyPr/>
          <a:lstStyle/>
          <a:p>
            <a:r>
              <a:rPr lang="en-US" dirty="0" smtClean="0"/>
              <a:t>Simple model: I.I.D. DNA, G </a:t>
            </a:r>
            <a:r>
              <a:rPr lang="en-US" dirty="0" smtClean="0">
                <a:latin typeface="cmsy10"/>
                <a:ea typeface="cmsy10"/>
                <a:cs typeface="cmsy10"/>
              </a:rPr>
              <a:t>!</a:t>
            </a:r>
            <a:r>
              <a:rPr lang="en-US" dirty="0" smtClean="0"/>
              <a:t> </a:t>
            </a:r>
            <a:r>
              <a:rPr lang="en-US" dirty="0" smtClean="0">
                <a:latin typeface="cmsy10"/>
                <a:ea typeface="cmsy10"/>
                <a:cs typeface="cmsy10"/>
              </a:rPr>
              <a:t>1 </a:t>
            </a:r>
            <a:endParaRPr lang="en-US" dirty="0" smtClean="0">
              <a:latin typeface="cmsy10"/>
            </a:endParaRPr>
          </a:p>
        </p:txBody>
      </p:sp>
      <p:sp>
        <p:nvSpPr>
          <p:cNvPr id="59397" name="Text Box 5"/>
          <p:cNvSpPr txBox="1">
            <a:spLocks noChangeArrowheads="1"/>
          </p:cNvSpPr>
          <p:nvPr/>
        </p:nvSpPr>
        <p:spPr bwMode="auto">
          <a:xfrm>
            <a:off x="5697568" y="1143000"/>
            <a:ext cx="3173264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2000" dirty="0" smtClean="0"/>
              <a:t>(</a:t>
            </a:r>
            <a:r>
              <a:rPr lang="en-US" sz="2000" dirty="0" err="1" smtClean="0"/>
              <a:t>Motahari</a:t>
            </a:r>
            <a:r>
              <a:rPr lang="en-US" sz="2000" dirty="0"/>
              <a:t>, </a:t>
            </a:r>
            <a:r>
              <a:rPr lang="en-US" sz="2000" dirty="0" err="1"/>
              <a:t>Bresler</a:t>
            </a:r>
            <a:r>
              <a:rPr lang="en-US" sz="2000" dirty="0"/>
              <a:t> &amp; T. </a:t>
            </a:r>
            <a:r>
              <a:rPr lang="en-US" sz="2000" dirty="0" smtClean="0"/>
              <a:t>12)</a:t>
            </a:r>
            <a:endParaRPr lang="en-US" sz="2000" dirty="0"/>
          </a:p>
        </p:txBody>
      </p:sp>
      <p:cxnSp>
        <p:nvCxnSpPr>
          <p:cNvPr id="3" name="Straight Arrow Connector 2"/>
          <p:cNvCxnSpPr/>
          <p:nvPr/>
        </p:nvCxnSpPr>
        <p:spPr bwMode="auto">
          <a:xfrm>
            <a:off x="1343359" y="5494948"/>
            <a:ext cx="6570246" cy="0"/>
          </a:xfrm>
          <a:prstGeom prst="straightConnector1">
            <a:avLst/>
          </a:prstGeom>
          <a:solidFill>
            <a:schemeClr val="accent1"/>
          </a:solidFill>
          <a:ln w="5715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5" name="Straight Arrow Connector 4"/>
          <p:cNvCxnSpPr/>
          <p:nvPr/>
        </p:nvCxnSpPr>
        <p:spPr bwMode="auto">
          <a:xfrm flipV="1">
            <a:off x="1331147" y="1856071"/>
            <a:ext cx="0" cy="3638877"/>
          </a:xfrm>
          <a:prstGeom prst="straightConnector1">
            <a:avLst/>
          </a:prstGeom>
          <a:solidFill>
            <a:schemeClr val="accent1"/>
          </a:solidFill>
          <a:ln w="5715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11" name="TextBox 10"/>
          <p:cNvSpPr txBox="1"/>
          <p:nvPr/>
        </p:nvSpPr>
        <p:spPr>
          <a:xfrm>
            <a:off x="6592444" y="5639100"/>
            <a:ext cx="197001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r</a:t>
            </a:r>
            <a:r>
              <a:rPr lang="en-US" dirty="0" smtClean="0"/>
              <a:t>ead length L</a:t>
            </a:r>
            <a:endParaRPr lang="en-US" dirty="0"/>
          </a:p>
        </p:txBody>
      </p:sp>
      <p:cxnSp>
        <p:nvCxnSpPr>
          <p:cNvPr id="13" name="Straight Connector 12"/>
          <p:cNvCxnSpPr/>
          <p:nvPr/>
        </p:nvCxnSpPr>
        <p:spPr bwMode="auto">
          <a:xfrm flipV="1">
            <a:off x="1330586" y="4172627"/>
            <a:ext cx="6335405" cy="15118"/>
          </a:xfrm>
          <a:prstGeom prst="line">
            <a:avLst/>
          </a:prstGeom>
          <a:solidFill>
            <a:schemeClr val="accent1"/>
          </a:solidFill>
          <a:ln w="28575" cap="flat" cmpd="sng" algn="ctr">
            <a:solidFill>
              <a:schemeClr val="tx1"/>
            </a:solidFill>
            <a:prstDash val="dash"/>
            <a:round/>
            <a:headEnd type="none" w="med" len="med"/>
            <a:tailEnd type="none" w="med" len="med"/>
          </a:ln>
          <a:effectLst/>
        </p:spPr>
      </p:cxnSp>
      <p:sp>
        <p:nvSpPr>
          <p:cNvPr id="14" name="TextBox 13"/>
          <p:cNvSpPr txBox="1"/>
          <p:nvPr/>
        </p:nvSpPr>
        <p:spPr>
          <a:xfrm>
            <a:off x="801374" y="3945858"/>
            <a:ext cx="35583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1</a:t>
            </a:r>
            <a:endParaRPr lang="en-US" dirty="0"/>
          </a:p>
        </p:txBody>
      </p:sp>
      <p:cxnSp>
        <p:nvCxnSpPr>
          <p:cNvPr id="4" name="Straight Connector 3"/>
          <p:cNvCxnSpPr/>
          <p:nvPr/>
        </p:nvCxnSpPr>
        <p:spPr bwMode="auto">
          <a:xfrm flipV="1">
            <a:off x="3749834" y="1859540"/>
            <a:ext cx="0" cy="3613254"/>
          </a:xfrm>
          <a:prstGeom prst="line">
            <a:avLst/>
          </a:prstGeom>
          <a:solidFill>
            <a:schemeClr val="accent1"/>
          </a:solidFill>
          <a:ln w="28575" cap="flat" cmpd="sng" algn="ctr">
            <a:solidFill>
              <a:srgbClr val="FF0000"/>
            </a:solidFill>
            <a:prstDash val="dash"/>
            <a:round/>
            <a:headEnd type="none" w="med" len="med"/>
            <a:tailEnd type="none" w="med" len="med"/>
          </a:ln>
          <a:effectLst/>
        </p:spPr>
      </p:cxnSp>
      <p:sp>
        <p:nvSpPr>
          <p:cNvPr id="7" name="TextBox 6"/>
          <p:cNvSpPr txBox="1"/>
          <p:nvPr/>
        </p:nvSpPr>
        <p:spPr>
          <a:xfrm>
            <a:off x="1372240" y="4645971"/>
            <a:ext cx="246711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/>
              <a:t>m</a:t>
            </a:r>
            <a:r>
              <a:rPr lang="en-US" sz="2000" dirty="0" smtClean="0"/>
              <a:t>any repeats </a:t>
            </a:r>
          </a:p>
          <a:p>
            <a:pPr algn="ctr"/>
            <a:r>
              <a:rPr lang="en-US" sz="2000" dirty="0" smtClean="0"/>
              <a:t>of length L</a:t>
            </a:r>
            <a:endParaRPr lang="en-US" sz="2000" dirty="0"/>
          </a:p>
        </p:txBody>
      </p:sp>
      <p:sp>
        <p:nvSpPr>
          <p:cNvPr id="17" name="TextBox 16"/>
          <p:cNvSpPr txBox="1"/>
          <p:nvPr/>
        </p:nvSpPr>
        <p:spPr>
          <a:xfrm>
            <a:off x="4404982" y="4662831"/>
            <a:ext cx="139668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dirty="0"/>
              <a:t>n</a:t>
            </a:r>
            <a:r>
              <a:rPr lang="en-US" sz="2000" dirty="0" smtClean="0"/>
              <a:t>o repeats</a:t>
            </a:r>
          </a:p>
          <a:p>
            <a:pPr algn="ctr"/>
            <a:r>
              <a:rPr lang="en-US" sz="2000" dirty="0" smtClean="0"/>
              <a:t>of length L</a:t>
            </a:r>
            <a:endParaRPr lang="en-US" sz="2000" dirty="0"/>
          </a:p>
        </p:txBody>
      </p:sp>
      <p:pic>
        <p:nvPicPr>
          <p:cNvPr id="28" name="Picture 27" descr="TP_tmp.png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994491" y="5737426"/>
            <a:ext cx="1320800" cy="609600"/>
          </a:xfrm>
          <a:prstGeom prst="rect">
            <a:avLst/>
          </a:prstGeom>
          <a:noFill/>
          <a:ln/>
          <a:effectLst/>
          <a:extLst>
            <a:ext uri="{909E8E84-426E-40DD-AFC4-6F175D3DCCD1}">
              <a14:hiddenFill xmlns:a14="http://schemas.microsoft.com/office/drawing/2010/main">
                <a:pattFill prst="pct5">
                  <a:fgClr>
                    <a:srgbClr val="FFFFFF">
                      <a:alpha val="0"/>
                    </a:srgbClr>
                  </a:fgClr>
                  <a:bgClr>
                    <a:srgbClr val="FFFFFF">
                      <a:alpha val="0"/>
                    </a:srgbClr>
                  </a:bgClr>
                </a:patt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7357" dir="2700000" rotWithShape="0">
                    <a:scrgbClr r="0" g="0" b="0"/>
                  </a:outerShdw>
                </a:effectLst>
              </a14:hiddenEffects>
            </a:ext>
            <a:ext uri="{31F19639-BCED-4A60-ADC4-E9642A236FB7}">
              <a14:hiddenScene3d xmlns:a14="http://schemas.microsoft.com/office/drawing/2010/main">
                <a:camera prst="orthographicFront">
                  <a:rot lat="0" lon="0" rev="0"/>
                </a:camera>
                <a:lightRig rig="threePt" dir="t">
                  <a:rot lat="0" lon="0" rev="0"/>
                </a:lightRig>
              </a14:hiddenScene3d>
            </a:ext>
            <a:ext uri="{E45631CC-5BF2-4C18-A39C-3461C7D3F71A}">
              <a14:hiddenSp3d xmlns:a14="http://schemas.microsoft.com/office/drawing/2010/main" extrusionH="457200">
                <a:contourClr>
                  <a:srgbClr val="000000"/>
                </a:contourClr>
              </a14:hiddenSp3d>
            </a:ex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8" name="Picture 7" descr="TP_tmp.png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148" y="1671277"/>
            <a:ext cx="533400" cy="584200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14606" y="1167945"/>
            <a:ext cx="314431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n</a:t>
            </a:r>
            <a:r>
              <a:rPr lang="en-US" dirty="0" smtClean="0"/>
              <a:t>ormalized # of reads</a:t>
            </a:r>
            <a:endParaRPr lang="en-US" dirty="0"/>
          </a:p>
        </p:txBody>
      </p:sp>
      <p:sp>
        <p:nvSpPr>
          <p:cNvPr id="21" name="TextBox 20"/>
          <p:cNvSpPr txBox="1"/>
          <p:nvPr/>
        </p:nvSpPr>
        <p:spPr>
          <a:xfrm>
            <a:off x="6802800" y="2949049"/>
            <a:ext cx="123976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/>
              <a:t>coverage</a:t>
            </a:r>
            <a:endParaRPr lang="en-US" sz="2000" dirty="0"/>
          </a:p>
        </p:txBody>
      </p:sp>
      <p:sp>
        <p:nvSpPr>
          <p:cNvPr id="22" name="TextBox 21"/>
          <p:cNvSpPr txBox="1"/>
          <p:nvPr/>
        </p:nvSpPr>
        <p:spPr>
          <a:xfrm>
            <a:off x="6583826" y="4569567"/>
            <a:ext cx="214594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n</a:t>
            </a:r>
            <a:r>
              <a:rPr lang="en-US" sz="2000" dirty="0" smtClean="0"/>
              <a:t>o coverage</a:t>
            </a:r>
            <a:endParaRPr lang="en-US" sz="2000" dirty="0"/>
          </a:p>
        </p:txBody>
      </p:sp>
      <p:grpSp>
        <p:nvGrpSpPr>
          <p:cNvPr id="36" name="Group 35"/>
          <p:cNvGrpSpPr/>
          <p:nvPr/>
        </p:nvGrpSpPr>
        <p:grpSpPr>
          <a:xfrm>
            <a:off x="2061163" y="2755679"/>
            <a:ext cx="693738" cy="496888"/>
            <a:chOff x="1958975" y="3806825"/>
            <a:chExt cx="693738" cy="496888"/>
          </a:xfrm>
        </p:grpSpPr>
        <p:cxnSp>
          <p:nvCxnSpPr>
            <p:cNvPr id="37" name="Straight Connector 36"/>
            <p:cNvCxnSpPr/>
            <p:nvPr/>
          </p:nvCxnSpPr>
          <p:spPr>
            <a:xfrm flipH="1">
              <a:off x="1962150" y="3838575"/>
              <a:ext cx="620713" cy="450850"/>
            </a:xfrm>
            <a:prstGeom prst="line">
              <a:avLst/>
            </a:prstGeom>
            <a:ln w="38100" cmpd="sng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Straight Connector 37"/>
            <p:cNvCxnSpPr/>
            <p:nvPr/>
          </p:nvCxnSpPr>
          <p:spPr>
            <a:xfrm flipH="1" flipV="1">
              <a:off x="1958975" y="3806825"/>
              <a:ext cx="693738" cy="496888"/>
            </a:xfrm>
            <a:prstGeom prst="line">
              <a:avLst/>
            </a:prstGeom>
            <a:ln w="38100" cmpd="sng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9" name="Group 38"/>
          <p:cNvGrpSpPr/>
          <p:nvPr/>
        </p:nvGrpSpPr>
        <p:grpSpPr>
          <a:xfrm>
            <a:off x="5410588" y="4601593"/>
            <a:ext cx="693738" cy="496888"/>
            <a:chOff x="1958975" y="3806825"/>
            <a:chExt cx="693738" cy="496888"/>
          </a:xfrm>
        </p:grpSpPr>
        <p:cxnSp>
          <p:nvCxnSpPr>
            <p:cNvPr id="40" name="Straight Connector 39"/>
            <p:cNvCxnSpPr/>
            <p:nvPr/>
          </p:nvCxnSpPr>
          <p:spPr>
            <a:xfrm flipH="1">
              <a:off x="1962150" y="3838575"/>
              <a:ext cx="620713" cy="450850"/>
            </a:xfrm>
            <a:prstGeom prst="line">
              <a:avLst/>
            </a:prstGeom>
            <a:ln w="38100" cmpd="sng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Straight Connector 40"/>
            <p:cNvCxnSpPr/>
            <p:nvPr/>
          </p:nvCxnSpPr>
          <p:spPr>
            <a:xfrm flipH="1" flipV="1">
              <a:off x="1958975" y="3806825"/>
              <a:ext cx="693738" cy="496888"/>
            </a:xfrm>
            <a:prstGeom prst="line">
              <a:avLst/>
            </a:prstGeom>
            <a:ln w="38100" cmpd="sng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59395" name="TextBox 59394"/>
          <p:cNvSpPr txBox="1"/>
          <p:nvPr/>
        </p:nvSpPr>
        <p:spPr>
          <a:xfrm>
            <a:off x="554735" y="6292282"/>
            <a:ext cx="444424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What about for finite real DNA?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37802338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3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3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39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39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3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9393" grpId="0" animBg="1"/>
      <p:bldP spid="59392" grpId="0" animBg="1"/>
      <p:bldP spid="31" grpId="0" animBg="1"/>
      <p:bldP spid="14" grpId="0"/>
      <p:bldP spid="7" grpId="0"/>
      <p:bldP spid="17" grpId="0"/>
      <p:bldP spid="17" grpId="1"/>
      <p:bldP spid="21" grpId="0"/>
      <p:bldP spid="21" grpId="1"/>
      <p:bldP spid="22" grpId="0"/>
      <p:bldP spid="59395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_ell_zoomed.eps"/>
          <p:cNvPicPr>
            <a:picLocks noChangeAspect="1"/>
          </p:cNvPicPr>
          <p:nvPr/>
        </p:nvPicPr>
        <p:blipFill>
          <a:blip r:embed="rId4"/>
          <a:srcRect l="5634" t="4607" r="5386" b="4797"/>
          <a:stretch>
            <a:fillRect/>
          </a:stretch>
        </p:blipFill>
        <p:spPr bwMode="auto">
          <a:xfrm>
            <a:off x="2403475" y="2593975"/>
            <a:ext cx="4535488" cy="35067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7" descr="a_ell_zoomed2.eps"/>
          <p:cNvPicPr>
            <a:picLocks noChangeAspect="1"/>
          </p:cNvPicPr>
          <p:nvPr/>
        </p:nvPicPr>
        <p:blipFill>
          <a:blip r:embed="rId5"/>
          <a:srcRect l="8762" t="5647" r="6844" b="4497"/>
          <a:stretch>
            <a:fillRect/>
          </a:stretch>
        </p:blipFill>
        <p:spPr bwMode="auto">
          <a:xfrm>
            <a:off x="2471738" y="2611438"/>
            <a:ext cx="4391025" cy="3549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" name="Picture 21" descr="a_ell_zoomed2+.eps"/>
          <p:cNvPicPr>
            <a:picLocks noChangeAspect="1"/>
          </p:cNvPicPr>
          <p:nvPr/>
        </p:nvPicPr>
        <p:blipFill>
          <a:blip r:embed="rId6"/>
          <a:srcRect l="7356" t="6149" r="7361" b="3603"/>
          <a:stretch>
            <a:fillRect/>
          </a:stretch>
        </p:blipFill>
        <p:spPr bwMode="auto">
          <a:xfrm>
            <a:off x="2419350" y="2603500"/>
            <a:ext cx="4392613" cy="3527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icture 8" descr="a_ell_zoomed3.eps"/>
          <p:cNvPicPr>
            <a:picLocks noChangeAspect="1"/>
          </p:cNvPicPr>
          <p:nvPr/>
        </p:nvPicPr>
        <p:blipFill>
          <a:blip r:embed="rId7"/>
          <a:srcRect l="6985" t="3650" r="5708" b="5544"/>
          <a:stretch>
            <a:fillRect/>
          </a:stretch>
        </p:blipFill>
        <p:spPr bwMode="auto">
          <a:xfrm>
            <a:off x="2419350" y="2593975"/>
            <a:ext cx="4498975" cy="3524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" name="Picture 14" descr="TP_tmp.emf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8"/>
          <a:srcRect/>
          <a:stretch>
            <a:fillRect/>
          </a:stretch>
        </p:blipFill>
        <p:spPr bwMode="auto">
          <a:xfrm>
            <a:off x="6751379" y="5759365"/>
            <a:ext cx="231775" cy="3317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2" name="Picture 31" descr="TP_tmp.emf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9"/>
          <a:srcRect/>
          <a:stretch>
            <a:fillRect/>
          </a:stretch>
        </p:blipFill>
        <p:spPr bwMode="auto">
          <a:xfrm>
            <a:off x="1584325" y="2284413"/>
            <a:ext cx="2139950" cy="330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4" name="TextBox 23"/>
          <p:cNvSpPr txBox="1">
            <a:spLocks noChangeArrowheads="1"/>
          </p:cNvSpPr>
          <p:nvPr/>
        </p:nvSpPr>
        <p:spPr bwMode="auto">
          <a:xfrm>
            <a:off x="3101975" y="4362450"/>
            <a:ext cx="1082675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>
                <a:solidFill>
                  <a:srgbClr val="FF0000"/>
                </a:solidFill>
              </a:rPr>
              <a:t>i.i.d. fit </a:t>
            </a:r>
          </a:p>
        </p:txBody>
      </p:sp>
      <p:sp>
        <p:nvSpPr>
          <p:cNvPr id="25" name="TextBox 24"/>
          <p:cNvSpPr txBox="1">
            <a:spLocks noChangeArrowheads="1"/>
          </p:cNvSpPr>
          <p:nvPr/>
        </p:nvSpPr>
        <p:spPr bwMode="auto">
          <a:xfrm>
            <a:off x="4459288" y="4087813"/>
            <a:ext cx="784225" cy="460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>
                <a:solidFill>
                  <a:schemeClr val="accent2"/>
                </a:solidFill>
              </a:rPr>
              <a:t>data</a:t>
            </a:r>
          </a:p>
        </p:txBody>
      </p:sp>
      <p:sp>
        <p:nvSpPr>
          <p:cNvPr id="52233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 smtClean="0"/>
              <a:t>I.I.D. DNA </a:t>
            </a:r>
            <a:r>
              <a:rPr lang="en-US" dirty="0" err="1" smtClean="0"/>
              <a:t>vs</a:t>
            </a:r>
            <a:r>
              <a:rPr lang="en-US" dirty="0" smtClean="0"/>
              <a:t> real DNA</a:t>
            </a:r>
          </a:p>
        </p:txBody>
      </p:sp>
      <p:sp>
        <p:nvSpPr>
          <p:cNvPr id="23" name="TextBox 22"/>
          <p:cNvSpPr txBox="1">
            <a:spLocks noChangeArrowheads="1"/>
          </p:cNvSpPr>
          <p:nvPr/>
        </p:nvSpPr>
        <p:spPr bwMode="auto">
          <a:xfrm>
            <a:off x="119063" y="1484313"/>
            <a:ext cx="8455025" cy="460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/>
              <a:t>Example:  human chromosome 22 (build GRCh37, G = 35M)</a:t>
            </a:r>
          </a:p>
        </p:txBody>
      </p:sp>
      <p:sp>
        <p:nvSpPr>
          <p:cNvPr id="52236" name="Text Box 12"/>
          <p:cNvSpPr txBox="1">
            <a:spLocks noChangeArrowheads="1"/>
          </p:cNvSpPr>
          <p:nvPr/>
        </p:nvSpPr>
        <p:spPr bwMode="auto">
          <a:xfrm>
            <a:off x="5418138" y="1008063"/>
            <a:ext cx="2973641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2000" dirty="0" smtClean="0"/>
              <a:t>(</a:t>
            </a:r>
            <a:r>
              <a:rPr lang="en-US" sz="2000" dirty="0" err="1" smtClean="0"/>
              <a:t>Bresler</a:t>
            </a:r>
            <a:r>
              <a:rPr lang="en-US" sz="2000" dirty="0"/>
              <a:t>, </a:t>
            </a:r>
            <a:r>
              <a:rPr lang="en-US" sz="2000" dirty="0" err="1" smtClean="0"/>
              <a:t>Bresler</a:t>
            </a:r>
            <a:r>
              <a:rPr lang="en-US" sz="2000" dirty="0" smtClean="0"/>
              <a:t> </a:t>
            </a:r>
            <a:r>
              <a:rPr lang="en-US" sz="2000" dirty="0"/>
              <a:t>&amp; T. 12)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298499" y="6079358"/>
            <a:ext cx="7750840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Can we derive performance bounds </a:t>
            </a:r>
            <a:r>
              <a:rPr lang="en-US" dirty="0">
                <a:solidFill>
                  <a:srgbClr val="FF0000"/>
                </a:solidFill>
              </a:rPr>
              <a:t>directly</a:t>
            </a:r>
            <a:r>
              <a:rPr lang="en-US" dirty="0"/>
              <a:t>  in terms of  </a:t>
            </a:r>
            <a:endParaRPr lang="en-US" dirty="0" smtClean="0"/>
          </a:p>
          <a:p>
            <a:r>
              <a:rPr lang="en-US" dirty="0" smtClean="0">
                <a:solidFill>
                  <a:srgbClr val="FF0000"/>
                </a:solidFill>
              </a:rPr>
              <a:t>empirical </a:t>
            </a:r>
            <a:r>
              <a:rPr lang="en-US" dirty="0">
                <a:solidFill>
                  <a:srgbClr val="FF0000"/>
                </a:solidFill>
              </a:rPr>
              <a:t>repeat </a:t>
            </a:r>
            <a:r>
              <a:rPr lang="en-US" dirty="0" smtClean="0">
                <a:solidFill>
                  <a:srgbClr val="FF0000"/>
                </a:solidFill>
              </a:rPr>
              <a:t>statistics?</a:t>
            </a:r>
            <a:endParaRPr lang="en-US" dirty="0"/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  <p:bldP spid="24" grpId="1"/>
      <p:bldP spid="25" grpId="0"/>
      <p:bldP spid="25" grpId="1"/>
      <p:bldP spid="23" grpId="0"/>
      <p:bldP spid="2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" y="0"/>
            <a:ext cx="8873066" cy="1044222"/>
          </a:xfrm>
        </p:spPr>
        <p:txBody>
          <a:bodyPr/>
          <a:lstStyle/>
          <a:p>
            <a:pPr algn="l"/>
            <a:r>
              <a:rPr lang="en-US" dirty="0" smtClean="0"/>
              <a:t>Lower bound: Interleaved repeats</a:t>
            </a:r>
            <a:endParaRPr lang="en-US" dirty="0"/>
          </a:p>
        </p:txBody>
      </p:sp>
      <p:sp>
        <p:nvSpPr>
          <p:cNvPr id="27" name="Line 3"/>
          <p:cNvSpPr>
            <a:spLocks noChangeShapeType="1"/>
          </p:cNvSpPr>
          <p:nvPr/>
        </p:nvSpPr>
        <p:spPr bwMode="auto">
          <a:xfrm flipV="1">
            <a:off x="678090" y="2155313"/>
            <a:ext cx="8050213" cy="0"/>
          </a:xfrm>
          <a:prstGeom prst="line">
            <a:avLst/>
          </a:prstGeom>
          <a:noFill/>
          <a:ln w="76200" cmpd="sng">
            <a:solidFill>
              <a:srgbClr val="0000FF"/>
            </a:solidFill>
            <a:round/>
            <a:headEnd/>
            <a:tailEnd/>
          </a:ln>
          <a:effectLst/>
        </p:spPr>
        <p:txBody>
          <a:bodyPr/>
          <a:lstStyle/>
          <a:p>
            <a:pPr algn="ctr">
              <a:defRPr/>
            </a:pPr>
            <a:endParaRPr lang="en-US">
              <a:ln w="127000" cmpd="sng">
                <a:solidFill>
                  <a:schemeClr val="tx1"/>
                </a:solidFill>
              </a:ln>
              <a:latin typeface="Arial" pitchFamily="34" charset="0"/>
              <a:cs typeface="+mn-cs"/>
            </a:endParaRPr>
          </a:p>
        </p:txBody>
      </p:sp>
      <p:grpSp>
        <p:nvGrpSpPr>
          <p:cNvPr id="28" name="Group 120"/>
          <p:cNvGrpSpPr>
            <a:grpSpLocks/>
          </p:cNvGrpSpPr>
          <p:nvPr/>
        </p:nvGrpSpPr>
        <p:grpSpPr bwMode="auto">
          <a:xfrm>
            <a:off x="7161440" y="2347401"/>
            <a:ext cx="1462088" cy="395287"/>
            <a:chOff x="7134355" y="2095658"/>
            <a:chExt cx="1461345" cy="395889"/>
          </a:xfrm>
        </p:grpSpPr>
        <p:sp>
          <p:nvSpPr>
            <p:cNvPr id="29" name="Line 60"/>
            <p:cNvSpPr>
              <a:spLocks noChangeShapeType="1"/>
            </p:cNvSpPr>
            <p:nvPr/>
          </p:nvSpPr>
          <p:spPr bwMode="auto">
            <a:xfrm flipV="1">
              <a:off x="7374775" y="2491547"/>
              <a:ext cx="548330" cy="0"/>
            </a:xfrm>
            <a:prstGeom prst="line">
              <a:avLst/>
            </a:prstGeom>
            <a:noFill/>
            <a:ln w="57150">
              <a:solidFill>
                <a:srgbClr val="0000FF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0" name="Line 60"/>
            <p:cNvSpPr>
              <a:spLocks noChangeShapeType="1"/>
            </p:cNvSpPr>
            <p:nvPr/>
          </p:nvSpPr>
          <p:spPr bwMode="auto">
            <a:xfrm flipV="1">
              <a:off x="7678464" y="2179740"/>
              <a:ext cx="548330" cy="0"/>
            </a:xfrm>
            <a:prstGeom prst="line">
              <a:avLst/>
            </a:prstGeom>
            <a:noFill/>
            <a:ln w="57150">
              <a:solidFill>
                <a:srgbClr val="0000FF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3" name="Line 60"/>
            <p:cNvSpPr>
              <a:spLocks noChangeShapeType="1"/>
            </p:cNvSpPr>
            <p:nvPr/>
          </p:nvSpPr>
          <p:spPr bwMode="auto">
            <a:xfrm flipV="1">
              <a:off x="8047370" y="2095658"/>
              <a:ext cx="548330" cy="0"/>
            </a:xfrm>
            <a:prstGeom prst="line">
              <a:avLst/>
            </a:prstGeom>
            <a:noFill/>
            <a:ln w="57150">
              <a:solidFill>
                <a:srgbClr val="0000FF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4" name="Line 60"/>
            <p:cNvSpPr>
              <a:spLocks noChangeShapeType="1"/>
            </p:cNvSpPr>
            <p:nvPr/>
          </p:nvSpPr>
          <p:spPr bwMode="auto">
            <a:xfrm flipV="1">
              <a:off x="7134355" y="2304113"/>
              <a:ext cx="548330" cy="0"/>
            </a:xfrm>
            <a:prstGeom prst="line">
              <a:avLst/>
            </a:prstGeom>
            <a:noFill/>
            <a:ln w="57150">
              <a:solidFill>
                <a:srgbClr val="0000FF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35" name="Group 119"/>
          <p:cNvGrpSpPr>
            <a:grpSpLocks/>
          </p:cNvGrpSpPr>
          <p:nvPr/>
        </p:nvGrpSpPr>
        <p:grpSpPr bwMode="auto">
          <a:xfrm>
            <a:off x="592365" y="2455351"/>
            <a:ext cx="1104900" cy="339725"/>
            <a:chOff x="565802" y="2204266"/>
            <a:chExt cx="1103913" cy="339833"/>
          </a:xfrm>
        </p:grpSpPr>
        <p:sp>
          <p:nvSpPr>
            <p:cNvPr id="36" name="Line 60"/>
            <p:cNvSpPr>
              <a:spLocks noChangeShapeType="1"/>
            </p:cNvSpPr>
            <p:nvPr/>
          </p:nvSpPr>
          <p:spPr bwMode="auto">
            <a:xfrm flipV="1">
              <a:off x="899019" y="2204266"/>
              <a:ext cx="548330" cy="0"/>
            </a:xfrm>
            <a:prstGeom prst="line">
              <a:avLst/>
            </a:prstGeom>
            <a:noFill/>
            <a:ln w="57150">
              <a:solidFill>
                <a:srgbClr val="0000FF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7" name="Line 60"/>
            <p:cNvSpPr>
              <a:spLocks noChangeShapeType="1"/>
            </p:cNvSpPr>
            <p:nvPr/>
          </p:nvSpPr>
          <p:spPr bwMode="auto">
            <a:xfrm flipV="1">
              <a:off x="565802" y="2319880"/>
              <a:ext cx="548330" cy="0"/>
            </a:xfrm>
            <a:prstGeom prst="line">
              <a:avLst/>
            </a:prstGeom>
            <a:noFill/>
            <a:ln w="57150">
              <a:solidFill>
                <a:srgbClr val="0000FF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8" name="Line 60"/>
            <p:cNvSpPr>
              <a:spLocks noChangeShapeType="1"/>
            </p:cNvSpPr>
            <p:nvPr/>
          </p:nvSpPr>
          <p:spPr bwMode="auto">
            <a:xfrm flipV="1">
              <a:off x="1121385" y="2414181"/>
              <a:ext cx="548330" cy="0"/>
            </a:xfrm>
            <a:prstGeom prst="line">
              <a:avLst/>
            </a:prstGeom>
            <a:noFill/>
            <a:ln w="57150">
              <a:solidFill>
                <a:srgbClr val="0000FF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9" name="Line 60"/>
            <p:cNvSpPr>
              <a:spLocks noChangeShapeType="1"/>
            </p:cNvSpPr>
            <p:nvPr/>
          </p:nvSpPr>
          <p:spPr bwMode="auto">
            <a:xfrm flipV="1">
              <a:off x="769872" y="2544099"/>
              <a:ext cx="548330" cy="0"/>
            </a:xfrm>
            <a:prstGeom prst="line">
              <a:avLst/>
            </a:prstGeom>
            <a:noFill/>
            <a:ln w="57150">
              <a:solidFill>
                <a:srgbClr val="0000FF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40" name="Group 66"/>
          <p:cNvGrpSpPr>
            <a:grpSpLocks/>
          </p:cNvGrpSpPr>
          <p:nvPr/>
        </p:nvGrpSpPr>
        <p:grpSpPr bwMode="auto">
          <a:xfrm>
            <a:off x="5618390" y="2450588"/>
            <a:ext cx="1616075" cy="409575"/>
            <a:chOff x="4160730" y="2199009"/>
            <a:chExt cx="1615460" cy="409904"/>
          </a:xfrm>
        </p:grpSpPr>
        <p:sp>
          <p:nvSpPr>
            <p:cNvPr id="41" name="Line 60"/>
            <p:cNvSpPr>
              <a:spLocks noChangeShapeType="1"/>
            </p:cNvSpPr>
            <p:nvPr/>
          </p:nvSpPr>
          <p:spPr bwMode="auto">
            <a:xfrm flipV="1">
              <a:off x="4160730" y="2199009"/>
              <a:ext cx="548330" cy="0"/>
            </a:xfrm>
            <a:prstGeom prst="line">
              <a:avLst/>
            </a:prstGeom>
            <a:noFill/>
            <a:ln w="57150">
              <a:solidFill>
                <a:srgbClr val="0000FF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2" name="Line 60"/>
            <p:cNvSpPr>
              <a:spLocks noChangeShapeType="1"/>
            </p:cNvSpPr>
            <p:nvPr/>
          </p:nvSpPr>
          <p:spPr bwMode="auto">
            <a:xfrm flipV="1">
              <a:off x="4527687" y="2351409"/>
              <a:ext cx="548330" cy="0"/>
            </a:xfrm>
            <a:prstGeom prst="line">
              <a:avLst/>
            </a:prstGeom>
            <a:noFill/>
            <a:ln w="57150">
              <a:solidFill>
                <a:srgbClr val="0000FF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3" name="Line 60"/>
            <p:cNvSpPr>
              <a:spLocks noChangeShapeType="1"/>
            </p:cNvSpPr>
            <p:nvPr/>
          </p:nvSpPr>
          <p:spPr bwMode="auto">
            <a:xfrm flipV="1">
              <a:off x="4894645" y="2503809"/>
              <a:ext cx="548330" cy="0"/>
            </a:xfrm>
            <a:prstGeom prst="line">
              <a:avLst/>
            </a:prstGeom>
            <a:noFill/>
            <a:ln w="57150">
              <a:solidFill>
                <a:srgbClr val="0000FF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4" name="Line 60"/>
            <p:cNvSpPr>
              <a:spLocks noChangeShapeType="1"/>
            </p:cNvSpPr>
            <p:nvPr/>
          </p:nvSpPr>
          <p:spPr bwMode="auto">
            <a:xfrm flipV="1">
              <a:off x="5050706" y="2235795"/>
              <a:ext cx="548330" cy="0"/>
            </a:xfrm>
            <a:prstGeom prst="line">
              <a:avLst/>
            </a:prstGeom>
            <a:noFill/>
            <a:ln w="57150">
              <a:solidFill>
                <a:srgbClr val="0000FF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5" name="Line 60"/>
            <p:cNvSpPr>
              <a:spLocks noChangeShapeType="1"/>
            </p:cNvSpPr>
            <p:nvPr/>
          </p:nvSpPr>
          <p:spPr bwMode="auto">
            <a:xfrm flipV="1">
              <a:off x="5227860" y="2396954"/>
              <a:ext cx="548330" cy="0"/>
            </a:xfrm>
            <a:prstGeom prst="line">
              <a:avLst/>
            </a:prstGeom>
            <a:noFill/>
            <a:ln w="57150">
              <a:solidFill>
                <a:srgbClr val="0000FF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6" name="Line 60"/>
            <p:cNvSpPr>
              <a:spLocks noChangeShapeType="1"/>
            </p:cNvSpPr>
            <p:nvPr/>
          </p:nvSpPr>
          <p:spPr bwMode="auto">
            <a:xfrm flipV="1">
              <a:off x="4443238" y="2608913"/>
              <a:ext cx="548330" cy="0"/>
            </a:xfrm>
            <a:prstGeom prst="line">
              <a:avLst/>
            </a:prstGeom>
            <a:noFill/>
            <a:ln w="57150">
              <a:solidFill>
                <a:srgbClr val="0000FF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47" name="Group 65"/>
          <p:cNvGrpSpPr>
            <a:grpSpLocks/>
          </p:cNvGrpSpPr>
          <p:nvPr/>
        </p:nvGrpSpPr>
        <p:grpSpPr bwMode="auto">
          <a:xfrm>
            <a:off x="1660753" y="2439476"/>
            <a:ext cx="2298700" cy="320675"/>
            <a:chOff x="1632935" y="2188501"/>
            <a:chExt cx="2299511" cy="320565"/>
          </a:xfrm>
        </p:grpSpPr>
        <p:sp>
          <p:nvSpPr>
            <p:cNvPr id="48" name="Line 60"/>
            <p:cNvSpPr>
              <a:spLocks noChangeShapeType="1"/>
            </p:cNvSpPr>
            <p:nvPr/>
          </p:nvSpPr>
          <p:spPr bwMode="auto">
            <a:xfrm flipV="1">
              <a:off x="1632935" y="2509066"/>
              <a:ext cx="548330" cy="0"/>
            </a:xfrm>
            <a:prstGeom prst="line">
              <a:avLst/>
            </a:prstGeom>
            <a:noFill/>
            <a:ln w="57150">
              <a:solidFill>
                <a:srgbClr val="0000FF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9" name="Line 60"/>
            <p:cNvSpPr>
              <a:spLocks noChangeShapeType="1"/>
            </p:cNvSpPr>
            <p:nvPr/>
          </p:nvSpPr>
          <p:spPr bwMode="auto">
            <a:xfrm flipV="1">
              <a:off x="1788995" y="2241052"/>
              <a:ext cx="548330" cy="0"/>
            </a:xfrm>
            <a:prstGeom prst="line">
              <a:avLst/>
            </a:prstGeom>
            <a:noFill/>
            <a:ln w="57150">
              <a:solidFill>
                <a:srgbClr val="0000FF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0" name="Line 60"/>
            <p:cNvSpPr>
              <a:spLocks noChangeShapeType="1"/>
            </p:cNvSpPr>
            <p:nvPr/>
          </p:nvSpPr>
          <p:spPr bwMode="auto">
            <a:xfrm flipV="1">
              <a:off x="1966149" y="2402211"/>
              <a:ext cx="548330" cy="0"/>
            </a:xfrm>
            <a:prstGeom prst="line">
              <a:avLst/>
            </a:prstGeom>
            <a:noFill/>
            <a:ln w="57150">
              <a:solidFill>
                <a:srgbClr val="0000FF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1" name="Line 60"/>
            <p:cNvSpPr>
              <a:spLocks noChangeShapeType="1"/>
            </p:cNvSpPr>
            <p:nvPr/>
          </p:nvSpPr>
          <p:spPr bwMode="auto">
            <a:xfrm flipV="1">
              <a:off x="2396376" y="2318128"/>
              <a:ext cx="548330" cy="0"/>
            </a:xfrm>
            <a:prstGeom prst="line">
              <a:avLst/>
            </a:prstGeom>
            <a:noFill/>
            <a:ln w="57150">
              <a:solidFill>
                <a:srgbClr val="0000FF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grpSp>
          <p:nvGrpSpPr>
            <p:cNvPr id="52" name="Group 23"/>
            <p:cNvGrpSpPr>
              <a:grpSpLocks/>
            </p:cNvGrpSpPr>
            <p:nvPr/>
          </p:nvGrpSpPr>
          <p:grpSpPr bwMode="auto">
            <a:xfrm>
              <a:off x="3172470" y="2188501"/>
              <a:ext cx="759976" cy="119117"/>
              <a:chOff x="3172470" y="2305597"/>
              <a:chExt cx="759976" cy="119117"/>
            </a:xfrm>
          </p:grpSpPr>
          <p:sp>
            <p:nvSpPr>
              <p:cNvPr id="54" name="Line 60"/>
              <p:cNvSpPr>
                <a:spLocks noChangeShapeType="1"/>
              </p:cNvSpPr>
              <p:nvPr/>
            </p:nvSpPr>
            <p:spPr bwMode="auto">
              <a:xfrm flipV="1">
                <a:off x="3172470" y="2424714"/>
                <a:ext cx="548330" cy="0"/>
              </a:xfrm>
              <a:prstGeom prst="line">
                <a:avLst/>
              </a:prstGeom>
              <a:noFill/>
              <a:ln w="5715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5" name="Line 60"/>
              <p:cNvSpPr>
                <a:spLocks noChangeShapeType="1"/>
              </p:cNvSpPr>
              <p:nvPr/>
            </p:nvSpPr>
            <p:spPr bwMode="auto">
              <a:xfrm flipV="1">
                <a:off x="3384116" y="2305597"/>
                <a:ext cx="548330" cy="0"/>
              </a:xfrm>
              <a:prstGeom prst="line">
                <a:avLst/>
              </a:prstGeom>
              <a:noFill/>
              <a:ln w="5715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53" name="Line 60"/>
            <p:cNvSpPr>
              <a:spLocks noChangeShapeType="1"/>
            </p:cNvSpPr>
            <p:nvPr/>
          </p:nvSpPr>
          <p:spPr bwMode="auto">
            <a:xfrm flipV="1">
              <a:off x="2724798" y="2449506"/>
              <a:ext cx="548330" cy="0"/>
            </a:xfrm>
            <a:prstGeom prst="line">
              <a:avLst/>
            </a:prstGeom>
            <a:noFill/>
            <a:ln w="57150">
              <a:solidFill>
                <a:srgbClr val="0000FF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56" name="Group 67"/>
          <p:cNvGrpSpPr>
            <a:grpSpLocks/>
          </p:cNvGrpSpPr>
          <p:nvPr/>
        </p:nvGrpSpPr>
        <p:grpSpPr bwMode="auto">
          <a:xfrm>
            <a:off x="1659165" y="2439476"/>
            <a:ext cx="2300288" cy="320675"/>
            <a:chOff x="1632935" y="2188501"/>
            <a:chExt cx="2299511" cy="320565"/>
          </a:xfrm>
        </p:grpSpPr>
        <p:sp>
          <p:nvSpPr>
            <p:cNvPr id="57" name="Line 60"/>
            <p:cNvSpPr>
              <a:spLocks noChangeShapeType="1"/>
            </p:cNvSpPr>
            <p:nvPr/>
          </p:nvSpPr>
          <p:spPr bwMode="auto">
            <a:xfrm flipV="1">
              <a:off x="1632935" y="2509066"/>
              <a:ext cx="548330" cy="0"/>
            </a:xfrm>
            <a:prstGeom prst="line">
              <a:avLst/>
            </a:prstGeom>
            <a:noFill/>
            <a:ln w="57150">
              <a:solidFill>
                <a:srgbClr val="00CC99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8" name="Line 60"/>
            <p:cNvSpPr>
              <a:spLocks noChangeShapeType="1"/>
            </p:cNvSpPr>
            <p:nvPr/>
          </p:nvSpPr>
          <p:spPr bwMode="auto">
            <a:xfrm flipV="1">
              <a:off x="1788995" y="2241052"/>
              <a:ext cx="548330" cy="0"/>
            </a:xfrm>
            <a:prstGeom prst="line">
              <a:avLst/>
            </a:prstGeom>
            <a:noFill/>
            <a:ln w="57150">
              <a:solidFill>
                <a:srgbClr val="00CC99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9" name="Line 60"/>
            <p:cNvSpPr>
              <a:spLocks noChangeShapeType="1"/>
            </p:cNvSpPr>
            <p:nvPr/>
          </p:nvSpPr>
          <p:spPr bwMode="auto">
            <a:xfrm flipV="1">
              <a:off x="1966149" y="2402211"/>
              <a:ext cx="548330" cy="0"/>
            </a:xfrm>
            <a:prstGeom prst="line">
              <a:avLst/>
            </a:prstGeom>
            <a:noFill/>
            <a:ln w="57150">
              <a:solidFill>
                <a:srgbClr val="00CC99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0" name="Line 60"/>
            <p:cNvSpPr>
              <a:spLocks noChangeShapeType="1"/>
            </p:cNvSpPr>
            <p:nvPr/>
          </p:nvSpPr>
          <p:spPr bwMode="auto">
            <a:xfrm flipV="1">
              <a:off x="2396376" y="2318128"/>
              <a:ext cx="548330" cy="0"/>
            </a:xfrm>
            <a:prstGeom prst="line">
              <a:avLst/>
            </a:prstGeom>
            <a:noFill/>
            <a:ln w="57150">
              <a:solidFill>
                <a:srgbClr val="00CC99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grpSp>
          <p:nvGrpSpPr>
            <p:cNvPr id="61" name="Group 72"/>
            <p:cNvGrpSpPr>
              <a:grpSpLocks/>
            </p:cNvGrpSpPr>
            <p:nvPr/>
          </p:nvGrpSpPr>
          <p:grpSpPr bwMode="auto">
            <a:xfrm>
              <a:off x="3172470" y="2188501"/>
              <a:ext cx="759976" cy="119117"/>
              <a:chOff x="3172470" y="2305597"/>
              <a:chExt cx="759976" cy="119117"/>
            </a:xfrm>
          </p:grpSpPr>
          <p:sp>
            <p:nvSpPr>
              <p:cNvPr id="63" name="Line 60"/>
              <p:cNvSpPr>
                <a:spLocks noChangeShapeType="1"/>
              </p:cNvSpPr>
              <p:nvPr/>
            </p:nvSpPr>
            <p:spPr bwMode="auto">
              <a:xfrm flipV="1">
                <a:off x="3172470" y="2424714"/>
                <a:ext cx="548330" cy="0"/>
              </a:xfrm>
              <a:prstGeom prst="line">
                <a:avLst/>
              </a:prstGeom>
              <a:noFill/>
              <a:ln w="57150">
                <a:solidFill>
                  <a:srgbClr val="00CC99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4" name="Line 60"/>
              <p:cNvSpPr>
                <a:spLocks noChangeShapeType="1"/>
              </p:cNvSpPr>
              <p:nvPr/>
            </p:nvSpPr>
            <p:spPr bwMode="auto">
              <a:xfrm flipV="1">
                <a:off x="3384116" y="2305597"/>
                <a:ext cx="548330" cy="0"/>
              </a:xfrm>
              <a:prstGeom prst="line">
                <a:avLst/>
              </a:prstGeom>
              <a:noFill/>
              <a:ln w="57150">
                <a:solidFill>
                  <a:srgbClr val="00CC99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62" name="Line 60"/>
            <p:cNvSpPr>
              <a:spLocks noChangeShapeType="1"/>
            </p:cNvSpPr>
            <p:nvPr/>
          </p:nvSpPr>
          <p:spPr bwMode="auto">
            <a:xfrm flipV="1">
              <a:off x="2724798" y="2449506"/>
              <a:ext cx="548330" cy="0"/>
            </a:xfrm>
            <a:prstGeom prst="line">
              <a:avLst/>
            </a:prstGeom>
            <a:noFill/>
            <a:ln w="57150">
              <a:solidFill>
                <a:srgbClr val="00CC99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65" name="Group 77"/>
          <p:cNvGrpSpPr>
            <a:grpSpLocks/>
          </p:cNvGrpSpPr>
          <p:nvPr/>
        </p:nvGrpSpPr>
        <p:grpSpPr bwMode="auto">
          <a:xfrm>
            <a:off x="5618390" y="2449001"/>
            <a:ext cx="1614488" cy="411162"/>
            <a:chOff x="4160730" y="2199009"/>
            <a:chExt cx="1615460" cy="409904"/>
          </a:xfrm>
        </p:grpSpPr>
        <p:sp>
          <p:nvSpPr>
            <p:cNvPr id="66" name="Line 60"/>
            <p:cNvSpPr>
              <a:spLocks noChangeShapeType="1"/>
            </p:cNvSpPr>
            <p:nvPr/>
          </p:nvSpPr>
          <p:spPr bwMode="auto">
            <a:xfrm flipV="1">
              <a:off x="4160730" y="2199009"/>
              <a:ext cx="548018" cy="0"/>
            </a:xfrm>
            <a:prstGeom prst="line">
              <a:avLst/>
            </a:prstGeom>
            <a:noFill/>
            <a:ln w="57150" cmpd="sng">
              <a:solidFill>
                <a:srgbClr val="E500E5"/>
              </a:solidFill>
              <a:round/>
              <a:headEnd/>
              <a:tailEnd/>
            </a:ln>
          </p:spPr>
          <p:txBody>
            <a:bodyPr/>
            <a:lstStyle/>
            <a:p>
              <a:pPr algn="ctr">
                <a:defRPr/>
              </a:pPr>
              <a:endParaRPr lang="en-US">
                <a:latin typeface="Arial" pitchFamily="34" charset="0"/>
                <a:cs typeface="+mn-cs"/>
              </a:endParaRPr>
            </a:p>
          </p:txBody>
        </p:sp>
        <p:sp>
          <p:nvSpPr>
            <p:cNvPr id="67" name="Line 60"/>
            <p:cNvSpPr>
              <a:spLocks noChangeShapeType="1"/>
            </p:cNvSpPr>
            <p:nvPr/>
          </p:nvSpPr>
          <p:spPr bwMode="auto">
            <a:xfrm flipV="1">
              <a:off x="4527664" y="2350943"/>
              <a:ext cx="548017" cy="0"/>
            </a:xfrm>
            <a:prstGeom prst="line">
              <a:avLst/>
            </a:prstGeom>
            <a:noFill/>
            <a:ln w="57150" cmpd="sng">
              <a:solidFill>
                <a:srgbClr val="E500E5"/>
              </a:solidFill>
              <a:round/>
              <a:headEnd/>
              <a:tailEnd/>
            </a:ln>
          </p:spPr>
          <p:txBody>
            <a:bodyPr/>
            <a:lstStyle/>
            <a:p>
              <a:pPr algn="ctr">
                <a:defRPr/>
              </a:pPr>
              <a:endParaRPr lang="en-US">
                <a:latin typeface="Arial" pitchFamily="34" charset="0"/>
                <a:cs typeface="+mn-cs"/>
              </a:endParaRPr>
            </a:p>
          </p:txBody>
        </p:sp>
        <p:sp>
          <p:nvSpPr>
            <p:cNvPr id="68" name="Line 60"/>
            <p:cNvSpPr>
              <a:spLocks noChangeShapeType="1"/>
            </p:cNvSpPr>
            <p:nvPr/>
          </p:nvSpPr>
          <p:spPr bwMode="auto">
            <a:xfrm flipV="1">
              <a:off x="4894597" y="2504459"/>
              <a:ext cx="548018" cy="0"/>
            </a:xfrm>
            <a:prstGeom prst="line">
              <a:avLst/>
            </a:prstGeom>
            <a:noFill/>
            <a:ln w="57150" cmpd="sng">
              <a:solidFill>
                <a:srgbClr val="E500E5"/>
              </a:solidFill>
              <a:round/>
              <a:headEnd/>
              <a:tailEnd/>
            </a:ln>
          </p:spPr>
          <p:txBody>
            <a:bodyPr/>
            <a:lstStyle/>
            <a:p>
              <a:pPr algn="ctr">
                <a:defRPr/>
              </a:pPr>
              <a:endParaRPr lang="en-US">
                <a:latin typeface="Arial" pitchFamily="34" charset="0"/>
                <a:cs typeface="+mn-cs"/>
              </a:endParaRPr>
            </a:p>
          </p:txBody>
        </p:sp>
        <p:sp>
          <p:nvSpPr>
            <p:cNvPr id="69" name="Line 60"/>
            <p:cNvSpPr>
              <a:spLocks noChangeShapeType="1"/>
            </p:cNvSpPr>
            <p:nvPr/>
          </p:nvSpPr>
          <p:spPr bwMode="auto">
            <a:xfrm flipV="1">
              <a:off x="5050265" y="2235409"/>
              <a:ext cx="548018" cy="0"/>
            </a:xfrm>
            <a:prstGeom prst="line">
              <a:avLst/>
            </a:prstGeom>
            <a:noFill/>
            <a:ln w="57150" cmpd="sng">
              <a:solidFill>
                <a:srgbClr val="E500E5"/>
              </a:solidFill>
              <a:round/>
              <a:headEnd/>
              <a:tailEnd/>
            </a:ln>
          </p:spPr>
          <p:txBody>
            <a:bodyPr/>
            <a:lstStyle/>
            <a:p>
              <a:pPr algn="ctr">
                <a:defRPr/>
              </a:pPr>
              <a:endParaRPr lang="en-US">
                <a:latin typeface="Arial" pitchFamily="34" charset="0"/>
                <a:cs typeface="+mn-cs"/>
              </a:endParaRPr>
            </a:p>
          </p:txBody>
        </p:sp>
        <p:sp>
          <p:nvSpPr>
            <p:cNvPr id="70" name="Line 60"/>
            <p:cNvSpPr>
              <a:spLocks noChangeShapeType="1"/>
            </p:cNvSpPr>
            <p:nvPr/>
          </p:nvSpPr>
          <p:spPr bwMode="auto">
            <a:xfrm flipV="1">
              <a:off x="5228172" y="2396839"/>
              <a:ext cx="548018" cy="0"/>
            </a:xfrm>
            <a:prstGeom prst="line">
              <a:avLst/>
            </a:prstGeom>
            <a:noFill/>
            <a:ln w="57150" cmpd="sng">
              <a:solidFill>
                <a:srgbClr val="E500E5"/>
              </a:solidFill>
              <a:round/>
              <a:headEnd/>
              <a:tailEnd/>
            </a:ln>
          </p:spPr>
          <p:txBody>
            <a:bodyPr/>
            <a:lstStyle/>
            <a:p>
              <a:pPr algn="ctr">
                <a:defRPr/>
              </a:pPr>
              <a:endParaRPr lang="en-US">
                <a:latin typeface="Arial" pitchFamily="34" charset="0"/>
                <a:cs typeface="+mn-cs"/>
              </a:endParaRPr>
            </a:p>
          </p:txBody>
        </p:sp>
        <p:sp>
          <p:nvSpPr>
            <p:cNvPr id="71" name="Line 60"/>
            <p:cNvSpPr>
              <a:spLocks noChangeShapeType="1"/>
            </p:cNvSpPr>
            <p:nvPr/>
          </p:nvSpPr>
          <p:spPr bwMode="auto">
            <a:xfrm flipV="1">
              <a:off x="4443475" y="2608913"/>
              <a:ext cx="548018" cy="0"/>
            </a:xfrm>
            <a:prstGeom prst="line">
              <a:avLst/>
            </a:prstGeom>
            <a:noFill/>
            <a:ln w="57150" cmpd="sng">
              <a:solidFill>
                <a:srgbClr val="E500E5"/>
              </a:solidFill>
              <a:round/>
              <a:headEnd/>
              <a:tailEnd/>
            </a:ln>
          </p:spPr>
          <p:txBody>
            <a:bodyPr/>
            <a:lstStyle/>
            <a:p>
              <a:pPr algn="ctr">
                <a:defRPr/>
              </a:pPr>
              <a:endParaRPr lang="en-US">
                <a:latin typeface="Arial" pitchFamily="34" charset="0"/>
                <a:cs typeface="+mn-cs"/>
              </a:endParaRPr>
            </a:p>
          </p:txBody>
        </p:sp>
      </p:grpSp>
      <p:grpSp>
        <p:nvGrpSpPr>
          <p:cNvPr id="72" name="Group 50"/>
          <p:cNvGrpSpPr>
            <a:grpSpLocks/>
          </p:cNvGrpSpPr>
          <p:nvPr/>
        </p:nvGrpSpPr>
        <p:grpSpPr bwMode="auto">
          <a:xfrm>
            <a:off x="1308328" y="1718751"/>
            <a:ext cx="482600" cy="298450"/>
            <a:chOff x="1281609" y="1557867"/>
            <a:chExt cx="481722" cy="297446"/>
          </a:xfrm>
        </p:grpSpPr>
        <p:pic>
          <p:nvPicPr>
            <p:cNvPr id="73" name="Picture 97" descr="2733431-golden-gate-bridge-illustration.jpg"/>
            <p:cNvPicPr>
              <a:picLocks noChangeAspect="1"/>
            </p:cNvPicPr>
            <p:nvPr/>
          </p:nvPicPr>
          <p:blipFill>
            <a:blip r:embed="rId2"/>
            <a:srcRect t="24631" b="26112"/>
            <a:stretch>
              <a:fillRect/>
            </a:stretch>
          </p:blipFill>
          <p:spPr bwMode="auto">
            <a:xfrm>
              <a:off x="1281609" y="1618034"/>
              <a:ext cx="481722" cy="23727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grpSp>
          <p:nvGrpSpPr>
            <p:cNvPr id="74" name="Group 43"/>
            <p:cNvGrpSpPr>
              <a:grpSpLocks/>
            </p:cNvGrpSpPr>
            <p:nvPr/>
          </p:nvGrpSpPr>
          <p:grpSpPr bwMode="auto">
            <a:xfrm>
              <a:off x="1363133" y="1557867"/>
              <a:ext cx="296335" cy="279400"/>
              <a:chOff x="1363133" y="1557867"/>
              <a:chExt cx="296335" cy="279400"/>
            </a:xfrm>
          </p:grpSpPr>
          <p:cxnSp>
            <p:nvCxnSpPr>
              <p:cNvPr id="75" name="Straight Connector 34"/>
              <p:cNvCxnSpPr>
                <a:cxnSpLocks noChangeShapeType="1"/>
              </p:cNvCxnSpPr>
              <p:nvPr/>
            </p:nvCxnSpPr>
            <p:spPr bwMode="auto">
              <a:xfrm>
                <a:off x="1363133" y="1557867"/>
                <a:ext cx="296334" cy="279400"/>
              </a:xfrm>
              <a:prstGeom prst="line">
                <a:avLst/>
              </a:prstGeom>
              <a:noFill/>
              <a:ln w="19050" algn="ctr">
                <a:solidFill>
                  <a:schemeClr val="tx1"/>
                </a:solidFill>
                <a:round/>
                <a:headEnd/>
                <a:tailEnd/>
              </a:ln>
            </p:spPr>
          </p:cxnSp>
          <p:cxnSp>
            <p:nvCxnSpPr>
              <p:cNvPr id="76" name="Straight Connector 100"/>
              <p:cNvCxnSpPr>
                <a:cxnSpLocks noChangeShapeType="1"/>
              </p:cNvCxnSpPr>
              <p:nvPr/>
            </p:nvCxnSpPr>
            <p:spPr bwMode="auto">
              <a:xfrm flipV="1">
                <a:off x="1363134" y="1557867"/>
                <a:ext cx="296334" cy="279400"/>
              </a:xfrm>
              <a:prstGeom prst="line">
                <a:avLst/>
              </a:prstGeom>
              <a:noFill/>
              <a:ln w="19050" algn="ctr">
                <a:solidFill>
                  <a:schemeClr val="tx1"/>
                </a:solidFill>
                <a:round/>
                <a:headEnd/>
                <a:tailEnd/>
              </a:ln>
            </p:spPr>
          </p:cxnSp>
        </p:grpSp>
      </p:grpSp>
      <p:grpSp>
        <p:nvGrpSpPr>
          <p:cNvPr id="77" name="Group 51"/>
          <p:cNvGrpSpPr>
            <a:grpSpLocks/>
          </p:cNvGrpSpPr>
          <p:nvPr/>
        </p:nvGrpSpPr>
        <p:grpSpPr bwMode="auto">
          <a:xfrm>
            <a:off x="3789590" y="2431538"/>
            <a:ext cx="1887538" cy="219075"/>
            <a:chOff x="3761844" y="2270394"/>
            <a:chExt cx="1887456" cy="218089"/>
          </a:xfrm>
        </p:grpSpPr>
        <p:grpSp>
          <p:nvGrpSpPr>
            <p:cNvPr id="78" name="Group 120"/>
            <p:cNvGrpSpPr>
              <a:grpSpLocks/>
            </p:cNvGrpSpPr>
            <p:nvPr/>
          </p:nvGrpSpPr>
          <p:grpSpPr bwMode="auto">
            <a:xfrm>
              <a:off x="3761844" y="2270394"/>
              <a:ext cx="1722861" cy="218089"/>
              <a:chOff x="7089244" y="2095658"/>
              <a:chExt cx="1722861" cy="218089"/>
            </a:xfrm>
          </p:grpSpPr>
          <p:sp>
            <p:nvSpPr>
              <p:cNvPr id="80" name="Line 60"/>
              <p:cNvSpPr>
                <a:spLocks noChangeShapeType="1"/>
              </p:cNvSpPr>
              <p:nvPr/>
            </p:nvSpPr>
            <p:spPr bwMode="auto">
              <a:xfrm flipV="1">
                <a:off x="8263775" y="2313747"/>
                <a:ext cx="548330" cy="0"/>
              </a:xfrm>
              <a:prstGeom prst="line">
                <a:avLst/>
              </a:prstGeom>
              <a:noFill/>
              <a:ln w="5715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1" name="Line 60"/>
              <p:cNvSpPr>
                <a:spLocks noChangeShapeType="1"/>
              </p:cNvSpPr>
              <p:nvPr/>
            </p:nvSpPr>
            <p:spPr bwMode="auto">
              <a:xfrm flipV="1">
                <a:off x="7678464" y="2179740"/>
                <a:ext cx="548330" cy="0"/>
              </a:xfrm>
              <a:prstGeom prst="line">
                <a:avLst/>
              </a:prstGeom>
              <a:noFill/>
              <a:ln w="5715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2" name="Line 60"/>
              <p:cNvSpPr>
                <a:spLocks noChangeShapeType="1"/>
              </p:cNvSpPr>
              <p:nvPr/>
            </p:nvSpPr>
            <p:spPr bwMode="auto">
              <a:xfrm flipV="1">
                <a:off x="8047370" y="2095658"/>
                <a:ext cx="548330" cy="0"/>
              </a:xfrm>
              <a:prstGeom prst="line">
                <a:avLst/>
              </a:prstGeom>
              <a:noFill/>
              <a:ln w="5715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grpSp>
            <p:nvGrpSpPr>
              <p:cNvPr id="83" name="Group 43"/>
              <p:cNvGrpSpPr>
                <a:grpSpLocks/>
              </p:cNvGrpSpPr>
              <p:nvPr/>
            </p:nvGrpSpPr>
            <p:grpSpPr bwMode="auto">
              <a:xfrm>
                <a:off x="7089244" y="2214775"/>
                <a:ext cx="788182" cy="89338"/>
                <a:chOff x="7089244" y="2331871"/>
                <a:chExt cx="788182" cy="89338"/>
              </a:xfrm>
            </p:grpSpPr>
            <p:sp>
              <p:nvSpPr>
                <p:cNvPr id="84" name="Line 60"/>
                <p:cNvSpPr>
                  <a:spLocks noChangeShapeType="1"/>
                </p:cNvSpPr>
                <p:nvPr/>
              </p:nvSpPr>
              <p:spPr bwMode="auto">
                <a:xfrm flipV="1">
                  <a:off x="7329096" y="2421209"/>
                  <a:ext cx="548330" cy="0"/>
                </a:xfrm>
                <a:prstGeom prst="line">
                  <a:avLst/>
                </a:prstGeom>
                <a:noFill/>
                <a:ln w="57150">
                  <a:solidFill>
                    <a:srgbClr val="0000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85" name="Line 60"/>
                <p:cNvSpPr>
                  <a:spLocks noChangeShapeType="1"/>
                </p:cNvSpPr>
                <p:nvPr/>
              </p:nvSpPr>
              <p:spPr bwMode="auto">
                <a:xfrm flipV="1">
                  <a:off x="7089244" y="2331871"/>
                  <a:ext cx="548330" cy="0"/>
                </a:xfrm>
                <a:prstGeom prst="line">
                  <a:avLst/>
                </a:prstGeom>
                <a:noFill/>
                <a:ln w="57150">
                  <a:solidFill>
                    <a:srgbClr val="0000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</p:grpSp>
        </p:grpSp>
        <p:sp>
          <p:nvSpPr>
            <p:cNvPr id="79" name="Line 60"/>
            <p:cNvSpPr>
              <a:spLocks noChangeShapeType="1"/>
            </p:cNvSpPr>
            <p:nvPr/>
          </p:nvSpPr>
          <p:spPr bwMode="auto">
            <a:xfrm flipV="1">
              <a:off x="5100970" y="2371994"/>
              <a:ext cx="548330" cy="0"/>
            </a:xfrm>
            <a:prstGeom prst="line">
              <a:avLst/>
            </a:prstGeom>
            <a:noFill/>
            <a:ln w="57150">
              <a:solidFill>
                <a:srgbClr val="0000FF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86" name="Group 102"/>
          <p:cNvGrpSpPr>
            <a:grpSpLocks/>
          </p:cNvGrpSpPr>
          <p:nvPr/>
        </p:nvGrpSpPr>
        <p:grpSpPr bwMode="auto">
          <a:xfrm>
            <a:off x="3528358" y="1719949"/>
            <a:ext cx="482600" cy="296863"/>
            <a:chOff x="1281609" y="1557867"/>
            <a:chExt cx="481722" cy="297446"/>
          </a:xfrm>
        </p:grpSpPr>
        <p:pic>
          <p:nvPicPr>
            <p:cNvPr id="87" name="Picture 103" descr="2733431-golden-gate-bridge-illustration.jpg"/>
            <p:cNvPicPr>
              <a:picLocks noChangeAspect="1"/>
            </p:cNvPicPr>
            <p:nvPr/>
          </p:nvPicPr>
          <p:blipFill>
            <a:blip r:embed="rId2"/>
            <a:srcRect t="24631" b="26112"/>
            <a:stretch>
              <a:fillRect/>
            </a:stretch>
          </p:blipFill>
          <p:spPr bwMode="auto">
            <a:xfrm>
              <a:off x="1281609" y="1618034"/>
              <a:ext cx="481722" cy="23727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grpSp>
          <p:nvGrpSpPr>
            <p:cNvPr id="88" name="Group 104"/>
            <p:cNvGrpSpPr>
              <a:grpSpLocks/>
            </p:cNvGrpSpPr>
            <p:nvPr/>
          </p:nvGrpSpPr>
          <p:grpSpPr bwMode="auto">
            <a:xfrm>
              <a:off x="1363133" y="1557867"/>
              <a:ext cx="296335" cy="279400"/>
              <a:chOff x="1363133" y="1557867"/>
              <a:chExt cx="296335" cy="279400"/>
            </a:xfrm>
          </p:grpSpPr>
          <p:cxnSp>
            <p:nvCxnSpPr>
              <p:cNvPr id="89" name="Straight Connector 105"/>
              <p:cNvCxnSpPr>
                <a:cxnSpLocks noChangeShapeType="1"/>
              </p:cNvCxnSpPr>
              <p:nvPr/>
            </p:nvCxnSpPr>
            <p:spPr bwMode="auto">
              <a:xfrm>
                <a:off x="1363133" y="1557867"/>
                <a:ext cx="296334" cy="279400"/>
              </a:xfrm>
              <a:prstGeom prst="line">
                <a:avLst/>
              </a:prstGeom>
              <a:noFill/>
              <a:ln w="19050" algn="ctr">
                <a:solidFill>
                  <a:schemeClr val="tx1"/>
                </a:solidFill>
                <a:round/>
                <a:headEnd/>
                <a:tailEnd/>
              </a:ln>
            </p:spPr>
          </p:cxnSp>
          <p:cxnSp>
            <p:nvCxnSpPr>
              <p:cNvPr id="90" name="Straight Connector 106"/>
              <p:cNvCxnSpPr>
                <a:cxnSpLocks noChangeShapeType="1"/>
              </p:cNvCxnSpPr>
              <p:nvPr/>
            </p:nvCxnSpPr>
            <p:spPr bwMode="auto">
              <a:xfrm flipV="1">
                <a:off x="1363134" y="1557867"/>
                <a:ext cx="296334" cy="279400"/>
              </a:xfrm>
              <a:prstGeom prst="line">
                <a:avLst/>
              </a:prstGeom>
              <a:noFill/>
              <a:ln w="19050" algn="ctr">
                <a:solidFill>
                  <a:schemeClr val="tx1"/>
                </a:solidFill>
                <a:round/>
                <a:headEnd/>
                <a:tailEnd/>
              </a:ln>
            </p:spPr>
          </p:cxnSp>
        </p:grpSp>
      </p:grpSp>
      <p:grpSp>
        <p:nvGrpSpPr>
          <p:cNvPr id="91" name="Group 107"/>
          <p:cNvGrpSpPr>
            <a:grpSpLocks/>
          </p:cNvGrpSpPr>
          <p:nvPr/>
        </p:nvGrpSpPr>
        <p:grpSpPr bwMode="auto">
          <a:xfrm>
            <a:off x="5243705" y="1710813"/>
            <a:ext cx="481012" cy="296863"/>
            <a:chOff x="1281609" y="1557867"/>
            <a:chExt cx="481722" cy="297446"/>
          </a:xfrm>
        </p:grpSpPr>
        <p:pic>
          <p:nvPicPr>
            <p:cNvPr id="92" name="Picture 108" descr="2733431-golden-gate-bridge-illustration.jpg"/>
            <p:cNvPicPr>
              <a:picLocks noChangeAspect="1"/>
            </p:cNvPicPr>
            <p:nvPr/>
          </p:nvPicPr>
          <p:blipFill>
            <a:blip r:embed="rId2"/>
            <a:srcRect t="24631" b="26112"/>
            <a:stretch>
              <a:fillRect/>
            </a:stretch>
          </p:blipFill>
          <p:spPr bwMode="auto">
            <a:xfrm>
              <a:off x="1281609" y="1618034"/>
              <a:ext cx="481722" cy="23727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grpSp>
          <p:nvGrpSpPr>
            <p:cNvPr id="93" name="Group 109"/>
            <p:cNvGrpSpPr>
              <a:grpSpLocks/>
            </p:cNvGrpSpPr>
            <p:nvPr/>
          </p:nvGrpSpPr>
          <p:grpSpPr bwMode="auto">
            <a:xfrm>
              <a:off x="1363133" y="1557867"/>
              <a:ext cx="296335" cy="279400"/>
              <a:chOff x="1363133" y="1557867"/>
              <a:chExt cx="296335" cy="279400"/>
            </a:xfrm>
          </p:grpSpPr>
          <p:cxnSp>
            <p:nvCxnSpPr>
              <p:cNvPr id="94" name="Straight Connector 110"/>
              <p:cNvCxnSpPr>
                <a:cxnSpLocks noChangeShapeType="1"/>
              </p:cNvCxnSpPr>
              <p:nvPr/>
            </p:nvCxnSpPr>
            <p:spPr bwMode="auto">
              <a:xfrm>
                <a:off x="1363133" y="1557867"/>
                <a:ext cx="296334" cy="279400"/>
              </a:xfrm>
              <a:prstGeom prst="line">
                <a:avLst/>
              </a:prstGeom>
              <a:noFill/>
              <a:ln w="19050" algn="ctr">
                <a:solidFill>
                  <a:schemeClr val="tx1"/>
                </a:solidFill>
                <a:round/>
                <a:headEnd/>
                <a:tailEnd/>
              </a:ln>
            </p:spPr>
          </p:cxnSp>
          <p:cxnSp>
            <p:nvCxnSpPr>
              <p:cNvPr id="95" name="Straight Connector 111"/>
              <p:cNvCxnSpPr>
                <a:cxnSpLocks noChangeShapeType="1"/>
              </p:cNvCxnSpPr>
              <p:nvPr/>
            </p:nvCxnSpPr>
            <p:spPr bwMode="auto">
              <a:xfrm flipV="1">
                <a:off x="1363134" y="1557867"/>
                <a:ext cx="296334" cy="279400"/>
              </a:xfrm>
              <a:prstGeom prst="line">
                <a:avLst/>
              </a:prstGeom>
              <a:noFill/>
              <a:ln w="19050" algn="ctr">
                <a:solidFill>
                  <a:schemeClr val="tx1"/>
                </a:solidFill>
                <a:round/>
                <a:headEnd/>
                <a:tailEnd/>
              </a:ln>
            </p:spPr>
          </p:cxnSp>
        </p:grpSp>
      </p:grpSp>
      <p:grpSp>
        <p:nvGrpSpPr>
          <p:cNvPr id="96" name="Group 112"/>
          <p:cNvGrpSpPr>
            <a:grpSpLocks/>
          </p:cNvGrpSpPr>
          <p:nvPr/>
        </p:nvGrpSpPr>
        <p:grpSpPr bwMode="auto">
          <a:xfrm>
            <a:off x="6894705" y="1702876"/>
            <a:ext cx="481012" cy="296862"/>
            <a:chOff x="1281609" y="1557867"/>
            <a:chExt cx="481722" cy="297446"/>
          </a:xfrm>
        </p:grpSpPr>
        <p:pic>
          <p:nvPicPr>
            <p:cNvPr id="97" name="Picture 113" descr="2733431-golden-gate-bridge-illustration.jpg"/>
            <p:cNvPicPr>
              <a:picLocks noChangeAspect="1"/>
            </p:cNvPicPr>
            <p:nvPr/>
          </p:nvPicPr>
          <p:blipFill>
            <a:blip r:embed="rId2"/>
            <a:srcRect t="24631" b="26112"/>
            <a:stretch>
              <a:fillRect/>
            </a:stretch>
          </p:blipFill>
          <p:spPr bwMode="auto">
            <a:xfrm>
              <a:off x="1281609" y="1618034"/>
              <a:ext cx="481722" cy="23727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grpSp>
          <p:nvGrpSpPr>
            <p:cNvPr id="98" name="Group 114"/>
            <p:cNvGrpSpPr>
              <a:grpSpLocks/>
            </p:cNvGrpSpPr>
            <p:nvPr/>
          </p:nvGrpSpPr>
          <p:grpSpPr bwMode="auto">
            <a:xfrm>
              <a:off x="1363133" y="1557867"/>
              <a:ext cx="296335" cy="279400"/>
              <a:chOff x="1363133" y="1557867"/>
              <a:chExt cx="296335" cy="279400"/>
            </a:xfrm>
          </p:grpSpPr>
          <p:cxnSp>
            <p:nvCxnSpPr>
              <p:cNvPr id="99" name="Straight Connector 115"/>
              <p:cNvCxnSpPr>
                <a:cxnSpLocks noChangeShapeType="1"/>
              </p:cNvCxnSpPr>
              <p:nvPr/>
            </p:nvCxnSpPr>
            <p:spPr bwMode="auto">
              <a:xfrm>
                <a:off x="1363133" y="1557867"/>
                <a:ext cx="296334" cy="279400"/>
              </a:xfrm>
              <a:prstGeom prst="line">
                <a:avLst/>
              </a:prstGeom>
              <a:noFill/>
              <a:ln w="19050" algn="ctr">
                <a:solidFill>
                  <a:schemeClr val="tx1"/>
                </a:solidFill>
                <a:round/>
                <a:headEnd/>
                <a:tailEnd/>
              </a:ln>
            </p:spPr>
          </p:cxnSp>
          <p:cxnSp>
            <p:nvCxnSpPr>
              <p:cNvPr id="100" name="Straight Connector 116"/>
              <p:cNvCxnSpPr>
                <a:cxnSpLocks noChangeShapeType="1"/>
              </p:cNvCxnSpPr>
              <p:nvPr/>
            </p:nvCxnSpPr>
            <p:spPr bwMode="auto">
              <a:xfrm flipV="1">
                <a:off x="1363134" y="1557867"/>
                <a:ext cx="296334" cy="279400"/>
              </a:xfrm>
              <a:prstGeom prst="line">
                <a:avLst/>
              </a:prstGeom>
              <a:noFill/>
              <a:ln w="19050" algn="ctr">
                <a:solidFill>
                  <a:schemeClr val="tx1"/>
                </a:solidFill>
                <a:round/>
                <a:headEnd/>
                <a:tailEnd/>
              </a:ln>
            </p:spPr>
          </p:cxnSp>
        </p:grpSp>
      </p:grpSp>
      <p:sp>
        <p:nvSpPr>
          <p:cNvPr id="101" name="Line 60"/>
          <p:cNvSpPr>
            <a:spLocks noChangeShapeType="1"/>
          </p:cNvSpPr>
          <p:nvPr/>
        </p:nvSpPr>
        <p:spPr bwMode="auto">
          <a:xfrm>
            <a:off x="1763940" y="2156901"/>
            <a:ext cx="2003425" cy="4762"/>
          </a:xfrm>
          <a:prstGeom prst="line">
            <a:avLst/>
          </a:prstGeom>
          <a:noFill/>
          <a:ln w="76200" cmpd="sng">
            <a:solidFill>
              <a:srgbClr val="00CC99"/>
            </a:solidFill>
            <a:round/>
            <a:headEnd/>
            <a:tailEnd/>
          </a:ln>
        </p:spPr>
        <p:txBody>
          <a:bodyPr/>
          <a:lstStyle/>
          <a:p>
            <a:pPr algn="ctr">
              <a:defRPr/>
            </a:pPr>
            <a:endParaRPr lang="en-US">
              <a:ln w="76200" cmpd="sng">
                <a:solidFill>
                  <a:schemeClr val="tx1"/>
                </a:solidFill>
              </a:ln>
              <a:latin typeface="Arial" pitchFamily="34" charset="0"/>
              <a:cs typeface="+mn-cs"/>
            </a:endParaRPr>
          </a:p>
        </p:txBody>
      </p:sp>
      <p:sp>
        <p:nvSpPr>
          <p:cNvPr id="102" name="Rectangle 101"/>
          <p:cNvSpPr>
            <a:spLocks noChangeArrowheads="1"/>
          </p:cNvSpPr>
          <p:nvPr/>
        </p:nvSpPr>
        <p:spPr bwMode="auto">
          <a:xfrm>
            <a:off x="3545115" y="2104513"/>
            <a:ext cx="452438" cy="100013"/>
          </a:xfrm>
          <a:prstGeom prst="rect">
            <a:avLst/>
          </a:prstGeom>
          <a:solidFill>
            <a:srgbClr val="E4E528"/>
          </a:solidFill>
          <a:ln w="9525" algn="ctr">
            <a:solidFill>
              <a:srgbClr val="E4E528"/>
            </a:solidFill>
            <a:round/>
            <a:headEnd/>
            <a:tailEnd/>
          </a:ln>
        </p:spPr>
        <p:txBody>
          <a:bodyPr/>
          <a:lstStyle/>
          <a:p>
            <a:pPr algn="ctr"/>
            <a:endParaRPr lang="en-US"/>
          </a:p>
        </p:txBody>
      </p:sp>
      <p:sp>
        <p:nvSpPr>
          <p:cNvPr id="103" name="Line 60"/>
          <p:cNvSpPr>
            <a:spLocks noChangeShapeType="1"/>
          </p:cNvSpPr>
          <p:nvPr/>
        </p:nvSpPr>
        <p:spPr bwMode="auto">
          <a:xfrm>
            <a:off x="5726340" y="2153726"/>
            <a:ext cx="1350963" cy="3175"/>
          </a:xfrm>
          <a:prstGeom prst="line">
            <a:avLst/>
          </a:prstGeom>
          <a:noFill/>
          <a:ln w="76200" cmpd="sng">
            <a:solidFill>
              <a:srgbClr val="E500E5"/>
            </a:solidFill>
            <a:round/>
            <a:headEnd/>
            <a:tailEnd/>
          </a:ln>
        </p:spPr>
        <p:txBody>
          <a:bodyPr/>
          <a:lstStyle/>
          <a:p>
            <a:pPr algn="ctr">
              <a:defRPr/>
            </a:pPr>
            <a:endParaRPr lang="en-US">
              <a:ln w="76200" cmpd="sng">
                <a:solidFill>
                  <a:schemeClr val="tx1"/>
                </a:solidFill>
              </a:ln>
              <a:latin typeface="Arial" pitchFamily="34" charset="0"/>
              <a:cs typeface="+mn-cs"/>
            </a:endParaRPr>
          </a:p>
        </p:txBody>
      </p:sp>
      <p:sp>
        <p:nvSpPr>
          <p:cNvPr id="104" name="Rectangle 103"/>
          <p:cNvSpPr>
            <a:spLocks noChangeArrowheads="1"/>
          </p:cNvSpPr>
          <p:nvPr/>
        </p:nvSpPr>
        <p:spPr bwMode="auto">
          <a:xfrm>
            <a:off x="6889978" y="2096576"/>
            <a:ext cx="477837" cy="115652"/>
          </a:xfrm>
          <a:prstGeom prst="rect">
            <a:avLst/>
          </a:prstGeom>
          <a:solidFill>
            <a:srgbClr val="E4E528"/>
          </a:solidFill>
          <a:ln w="9525" algn="ctr">
            <a:solidFill>
              <a:srgbClr val="E4E528"/>
            </a:solidFill>
            <a:round/>
            <a:headEnd/>
            <a:tailEnd/>
          </a:ln>
        </p:spPr>
        <p:txBody>
          <a:bodyPr/>
          <a:lstStyle/>
          <a:p>
            <a:pPr algn="ctr"/>
            <a:endParaRPr lang="en-US"/>
          </a:p>
        </p:txBody>
      </p:sp>
      <p:sp>
        <p:nvSpPr>
          <p:cNvPr id="105" name="Rectangle 104"/>
          <p:cNvSpPr>
            <a:spLocks noChangeArrowheads="1"/>
          </p:cNvSpPr>
          <p:nvPr/>
        </p:nvSpPr>
        <p:spPr bwMode="auto">
          <a:xfrm>
            <a:off x="5251678" y="2099751"/>
            <a:ext cx="474662" cy="123825"/>
          </a:xfrm>
          <a:prstGeom prst="rect">
            <a:avLst/>
          </a:prstGeom>
          <a:solidFill>
            <a:srgbClr val="FF0000"/>
          </a:solidFill>
          <a:ln w="9525" algn="ctr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pPr algn="ctr"/>
            <a:endParaRPr lang="en-US"/>
          </a:p>
        </p:txBody>
      </p:sp>
      <p:sp>
        <p:nvSpPr>
          <p:cNvPr id="106" name="Rectangle 105"/>
          <p:cNvSpPr>
            <a:spLocks noChangeArrowheads="1"/>
          </p:cNvSpPr>
          <p:nvPr/>
        </p:nvSpPr>
        <p:spPr bwMode="auto">
          <a:xfrm>
            <a:off x="1322615" y="2083876"/>
            <a:ext cx="457200" cy="134937"/>
          </a:xfrm>
          <a:prstGeom prst="rect">
            <a:avLst/>
          </a:prstGeom>
          <a:solidFill>
            <a:srgbClr val="FF0000"/>
          </a:solidFill>
          <a:ln w="9525" algn="ctr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pPr algn="ctr"/>
            <a:endParaRPr lang="en-US"/>
          </a:p>
        </p:txBody>
      </p:sp>
      <p:sp>
        <p:nvSpPr>
          <p:cNvPr id="111" name="TextBox 110"/>
          <p:cNvSpPr txBox="1">
            <a:spLocks noChangeArrowheads="1"/>
          </p:cNvSpPr>
          <p:nvPr/>
        </p:nvSpPr>
        <p:spPr bwMode="auto">
          <a:xfrm>
            <a:off x="270935" y="3099440"/>
            <a:ext cx="6535524" cy="3046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endParaRPr lang="en-US" dirty="0" smtClean="0">
              <a:latin typeface="CMU Bright Roman"/>
              <a:cs typeface="CMU Bright Roman"/>
            </a:endParaRPr>
          </a:p>
          <a:p>
            <a:r>
              <a:rPr lang="en-US" dirty="0">
                <a:latin typeface="CMU Bright Roman"/>
                <a:cs typeface="CMU Bright Roman"/>
              </a:rPr>
              <a:t>N</a:t>
            </a:r>
            <a:r>
              <a:rPr lang="en-US" dirty="0" smtClean="0">
                <a:latin typeface="CMU Bright Roman"/>
                <a:cs typeface="CMU Bright Roman"/>
              </a:rPr>
              <a:t>ecessary condition:</a:t>
            </a:r>
            <a:endParaRPr lang="en-US" dirty="0">
              <a:latin typeface="CMU Bright Roman"/>
              <a:cs typeface="CMU Bright Roman"/>
            </a:endParaRPr>
          </a:p>
          <a:p>
            <a:r>
              <a:rPr lang="en-US" dirty="0" smtClean="0">
                <a:latin typeface="CMU Bright Roman"/>
                <a:cs typeface="CMU Bright Roman"/>
              </a:rPr>
              <a:t>	</a:t>
            </a:r>
          </a:p>
          <a:p>
            <a:endParaRPr lang="en-US" dirty="0">
              <a:latin typeface="CMU Bright Roman"/>
              <a:cs typeface="CMU Bright Roman"/>
            </a:endParaRPr>
          </a:p>
          <a:p>
            <a:endParaRPr lang="en-US" dirty="0">
              <a:latin typeface="CMU Bright Roman"/>
              <a:cs typeface="CMU Bright Roman"/>
            </a:endParaRPr>
          </a:p>
          <a:p>
            <a:endParaRPr lang="en-US" dirty="0">
              <a:latin typeface="CMU Bright Roman"/>
              <a:cs typeface="CMU Bright Roman"/>
            </a:endParaRPr>
          </a:p>
          <a:p>
            <a:endParaRPr lang="en-US" dirty="0">
              <a:latin typeface="CMU Bright Roman"/>
              <a:cs typeface="CMU Bright Roman"/>
            </a:endParaRPr>
          </a:p>
          <a:p>
            <a:endParaRPr lang="en-US" dirty="0">
              <a:latin typeface="CMU Bright Roman"/>
              <a:cs typeface="CMU Bright Roman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952691" y="4089741"/>
            <a:ext cx="5184709" cy="461665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l"/>
            <a:r>
              <a:rPr lang="en-US" dirty="0" smtClean="0">
                <a:latin typeface="CMU Bright Roman"/>
                <a:cs typeface="CMU Bright Roman"/>
              </a:rPr>
              <a:t>all interleaved repeats are bridged.</a:t>
            </a:r>
            <a:endParaRPr lang="en-US" dirty="0">
              <a:latin typeface="CMU Bright Roman"/>
              <a:cs typeface="CMU Bright Roman"/>
            </a:endParaRPr>
          </a:p>
        </p:txBody>
      </p:sp>
      <p:grpSp>
        <p:nvGrpSpPr>
          <p:cNvPr id="10" name="Group 9"/>
          <p:cNvGrpSpPr/>
          <p:nvPr/>
        </p:nvGrpSpPr>
        <p:grpSpPr>
          <a:xfrm>
            <a:off x="687616" y="4711582"/>
            <a:ext cx="8050213" cy="1122075"/>
            <a:chOff x="687616" y="5317070"/>
            <a:chExt cx="8050213" cy="1122075"/>
          </a:xfrm>
        </p:grpSpPr>
        <p:grpSp>
          <p:nvGrpSpPr>
            <p:cNvPr id="116" name="Group 115"/>
            <p:cNvGrpSpPr/>
            <p:nvPr/>
          </p:nvGrpSpPr>
          <p:grpSpPr>
            <a:xfrm>
              <a:off x="687616" y="5903908"/>
              <a:ext cx="8050213" cy="147225"/>
              <a:chOff x="552147" y="5785429"/>
              <a:chExt cx="8050213" cy="147225"/>
            </a:xfrm>
          </p:grpSpPr>
          <p:sp>
            <p:nvSpPr>
              <p:cNvPr id="128" name="Line 3"/>
              <p:cNvSpPr>
                <a:spLocks noChangeShapeType="1"/>
              </p:cNvSpPr>
              <p:nvPr/>
            </p:nvSpPr>
            <p:spPr bwMode="auto">
              <a:xfrm flipV="1">
                <a:off x="552147" y="5856866"/>
                <a:ext cx="8050213" cy="0"/>
              </a:xfrm>
              <a:prstGeom prst="line">
                <a:avLst/>
              </a:prstGeom>
              <a:noFill/>
              <a:ln w="76200" cmpd="sng">
                <a:solidFill>
                  <a:srgbClr val="0000FF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algn="ctr">
                  <a:defRPr/>
                </a:pPr>
                <a:endParaRPr lang="en-US">
                  <a:ln w="127000" cmpd="sng">
                    <a:solidFill>
                      <a:schemeClr val="tx1"/>
                    </a:solidFill>
                  </a:ln>
                  <a:latin typeface="Arial" pitchFamily="34" charset="0"/>
                  <a:cs typeface="+mn-cs"/>
                </a:endParaRPr>
              </a:p>
            </p:txBody>
          </p:sp>
          <p:sp>
            <p:nvSpPr>
              <p:cNvPr id="129" name="Rectangle 128"/>
              <p:cNvSpPr>
                <a:spLocks noChangeArrowheads="1"/>
              </p:cNvSpPr>
              <p:nvPr/>
            </p:nvSpPr>
            <p:spPr bwMode="auto">
              <a:xfrm>
                <a:off x="2809524" y="5806066"/>
                <a:ext cx="1062086" cy="126588"/>
              </a:xfrm>
              <a:prstGeom prst="rect">
                <a:avLst/>
              </a:prstGeom>
              <a:solidFill>
                <a:srgbClr val="E4E528"/>
              </a:solidFill>
              <a:ln w="9525" algn="ctr">
                <a:solidFill>
                  <a:srgbClr val="E4E528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algn="ctr"/>
                <a:endParaRPr lang="en-US"/>
              </a:p>
            </p:txBody>
          </p:sp>
          <p:sp>
            <p:nvSpPr>
              <p:cNvPr id="130" name="Rectangle 129"/>
              <p:cNvSpPr>
                <a:spLocks noChangeArrowheads="1"/>
              </p:cNvSpPr>
              <p:nvPr/>
            </p:nvSpPr>
            <p:spPr bwMode="auto">
              <a:xfrm>
                <a:off x="6764035" y="5798128"/>
                <a:ext cx="1073058" cy="134525"/>
              </a:xfrm>
              <a:prstGeom prst="rect">
                <a:avLst/>
              </a:prstGeom>
              <a:solidFill>
                <a:srgbClr val="E4E528"/>
              </a:solidFill>
              <a:ln w="9525" algn="ctr">
                <a:solidFill>
                  <a:srgbClr val="E4E528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algn="ctr"/>
                <a:endParaRPr lang="en-US"/>
              </a:p>
            </p:txBody>
          </p:sp>
          <p:sp>
            <p:nvSpPr>
              <p:cNvPr id="131" name="Rectangle 130"/>
              <p:cNvSpPr>
                <a:spLocks noChangeArrowheads="1"/>
              </p:cNvSpPr>
              <p:nvPr/>
            </p:nvSpPr>
            <p:spPr bwMode="auto">
              <a:xfrm>
                <a:off x="5125735" y="5801304"/>
                <a:ext cx="474662" cy="123825"/>
              </a:xfrm>
              <a:prstGeom prst="rect">
                <a:avLst/>
              </a:prstGeom>
              <a:solidFill>
                <a:srgbClr val="FF0000"/>
              </a:solidFill>
              <a:ln w="9525" algn="ctr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algn="ctr"/>
                <a:endParaRPr lang="en-US"/>
              </a:p>
            </p:txBody>
          </p:sp>
          <p:sp>
            <p:nvSpPr>
              <p:cNvPr id="132" name="Rectangle 131"/>
              <p:cNvSpPr>
                <a:spLocks noChangeArrowheads="1"/>
              </p:cNvSpPr>
              <p:nvPr/>
            </p:nvSpPr>
            <p:spPr bwMode="auto">
              <a:xfrm>
                <a:off x="1196672" y="5785429"/>
                <a:ext cx="457200" cy="134937"/>
              </a:xfrm>
              <a:prstGeom prst="rect">
                <a:avLst/>
              </a:prstGeom>
              <a:solidFill>
                <a:srgbClr val="FF0000"/>
              </a:solidFill>
              <a:ln w="9525" algn="ctr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118" name="Group 117"/>
            <p:cNvGrpSpPr/>
            <p:nvPr/>
          </p:nvGrpSpPr>
          <p:grpSpPr>
            <a:xfrm>
              <a:off x="798186" y="5644710"/>
              <a:ext cx="1556827" cy="184014"/>
              <a:chOff x="1346201" y="1075265"/>
              <a:chExt cx="1159416" cy="220133"/>
            </a:xfrm>
          </p:grpSpPr>
          <p:cxnSp>
            <p:nvCxnSpPr>
              <p:cNvPr id="125" name="Straight Connector 124"/>
              <p:cNvCxnSpPr/>
              <p:nvPr/>
            </p:nvCxnSpPr>
            <p:spPr bwMode="auto">
              <a:xfrm flipV="1">
                <a:off x="1346201" y="1178624"/>
                <a:ext cx="1159416" cy="6709"/>
              </a:xfrm>
              <a:prstGeom prst="line">
                <a:avLst/>
              </a:prstGeom>
              <a:solidFill>
                <a:schemeClr val="accent1"/>
              </a:solidFill>
              <a:ln w="28575" cap="flat" cmpd="sng" algn="ctr">
                <a:solidFill>
                  <a:srgbClr val="00CC99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126" name="Straight Connector 125"/>
              <p:cNvCxnSpPr/>
              <p:nvPr/>
            </p:nvCxnSpPr>
            <p:spPr bwMode="auto">
              <a:xfrm flipH="1" flipV="1">
                <a:off x="1363128" y="1083732"/>
                <a:ext cx="1" cy="211666"/>
              </a:xfrm>
              <a:prstGeom prst="line">
                <a:avLst/>
              </a:prstGeom>
              <a:solidFill>
                <a:schemeClr val="accent1"/>
              </a:solidFill>
              <a:ln w="28575" cap="flat" cmpd="sng" algn="ctr">
                <a:solidFill>
                  <a:srgbClr val="00CC99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127" name="Straight Connector 126"/>
              <p:cNvCxnSpPr/>
              <p:nvPr/>
            </p:nvCxnSpPr>
            <p:spPr bwMode="auto">
              <a:xfrm flipH="1" flipV="1">
                <a:off x="2497662" y="1075265"/>
                <a:ext cx="1" cy="211666"/>
              </a:xfrm>
              <a:prstGeom prst="line">
                <a:avLst/>
              </a:prstGeom>
              <a:solidFill>
                <a:schemeClr val="accent1"/>
              </a:solidFill>
              <a:ln w="28575" cap="flat" cmpd="sng" algn="ctr">
                <a:solidFill>
                  <a:srgbClr val="00CC99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</p:grpSp>
        <p:sp>
          <p:nvSpPr>
            <p:cNvPr id="124" name="TextBox 123"/>
            <p:cNvSpPr txBox="1"/>
            <p:nvPr/>
          </p:nvSpPr>
          <p:spPr>
            <a:xfrm>
              <a:off x="1342527" y="5317070"/>
              <a:ext cx="344415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L</a:t>
              </a:r>
              <a:endParaRPr lang="en-US" dirty="0"/>
            </a:p>
          </p:txBody>
        </p:sp>
        <p:sp>
          <p:nvSpPr>
            <p:cNvPr id="6" name="TextBox 5"/>
            <p:cNvSpPr txBox="1"/>
            <p:nvPr/>
          </p:nvSpPr>
          <p:spPr>
            <a:xfrm>
              <a:off x="1328073" y="5977478"/>
              <a:ext cx="441046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m</a:t>
              </a:r>
              <a:endParaRPr lang="en-US" dirty="0"/>
            </a:p>
          </p:txBody>
        </p:sp>
        <p:sp>
          <p:nvSpPr>
            <p:cNvPr id="7" name="TextBox 6"/>
            <p:cNvSpPr txBox="1"/>
            <p:nvPr/>
          </p:nvSpPr>
          <p:spPr>
            <a:xfrm>
              <a:off x="5307408" y="5960542"/>
              <a:ext cx="441046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m</a:t>
              </a:r>
              <a:endParaRPr lang="en-US" dirty="0"/>
            </a:p>
          </p:txBody>
        </p:sp>
        <p:sp>
          <p:nvSpPr>
            <p:cNvPr id="8" name="TextBox 7"/>
            <p:cNvSpPr txBox="1"/>
            <p:nvPr/>
          </p:nvSpPr>
          <p:spPr>
            <a:xfrm>
              <a:off x="7212680" y="5977474"/>
              <a:ext cx="355837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n</a:t>
              </a:r>
              <a:endParaRPr lang="en-US" dirty="0"/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3368815" y="5977480"/>
              <a:ext cx="355837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n</a:t>
              </a:r>
              <a:endParaRPr lang="en-US" dirty="0"/>
            </a:p>
          </p:txBody>
        </p:sp>
      </p:grpSp>
      <p:sp>
        <p:nvSpPr>
          <p:cNvPr id="3" name="TextBox 2"/>
          <p:cNvSpPr txBox="1"/>
          <p:nvPr/>
        </p:nvSpPr>
        <p:spPr>
          <a:xfrm>
            <a:off x="457754" y="6187893"/>
            <a:ext cx="853085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In particular: L &gt; longest interleaved repeat length  (</a:t>
            </a:r>
            <a:r>
              <a:rPr lang="en-US" dirty="0" err="1" smtClean="0"/>
              <a:t>Ukkonen</a:t>
            </a:r>
            <a:r>
              <a:rPr lang="en-US" dirty="0" smtClean="0"/>
              <a:t>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81969757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72222E-6 -1.48148E-6 L -0.43212 0.00486 " pathEditMode="relative" rAng="0" ptsTypes="AA">
                                      <p:cBhvr>
                                        <p:cTn id="66" dur="2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1615" y="231"/>
                                    </p:animMotion>
                                  </p:childTnLst>
                                </p:cTn>
                              </p:par>
                              <p:par>
                                <p:cTn id="67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4.44444E-6 L 0.36267 -0.00394 " pathEditMode="relative" rAng="0" ptsTypes="AA">
                                      <p:cBhvr>
                                        <p:cTn id="68" dur="2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125" y="-208"/>
                                    </p:animMotion>
                                  </p:childTnLst>
                                </p:cTn>
                              </p:par>
                              <p:par>
                                <p:cTn id="69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17 -4.81481E-6 L -0.43229 0.00232 " pathEditMode="relative" rAng="0" ptsTypes="AA">
                                      <p:cBhvr>
                                        <p:cTn id="70" dur="2000" fill="hold"/>
                                        <p:tgtEl>
                                          <p:spTgt spid="10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1632" y="116"/>
                                    </p:animMotion>
                                  </p:childTnLst>
                                </p:cTn>
                              </p:par>
                              <p:par>
                                <p:cTn id="71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22222E-6 4.07407E-6 L 0.36129 0.00138 " pathEditMode="relative" rAng="0" ptsTypes="AA">
                                      <p:cBhvr>
                                        <p:cTn id="72" dur="2000" fill="hold"/>
                                        <p:tgtEl>
                                          <p:spTgt spid="10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056" y="69"/>
                                    </p:animMotion>
                                  </p:childTnLst>
                                </p:cTn>
                              </p:par>
                              <p:par>
                                <p:cTn id="73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.35903 -0.00093 " pathEditMode="relative" ptsTypes="AA">
                                      <p:cBhvr>
                                        <p:cTn id="74" dur="2000" fill="hold"/>
                                        <p:tgtEl>
                                          <p:spTgt spid="10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75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0.43264 0 " pathEditMode="relative" ptsTypes="AA">
                                      <p:cBhvr>
                                        <p:cTn id="76" dur="2000" fill="hold"/>
                                        <p:tgtEl>
                                          <p:spTgt spid="10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77" presetID="0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0.06302 0 " pathEditMode="relative" ptsTypes="AA">
                                      <p:cBhvr>
                                        <p:cTn id="78" dur="2000" fill="hold"/>
                                        <p:tgtEl>
                                          <p:spTgt spid="10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79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0.06302 0 " pathEditMode="relative" ptsTypes="AA">
                                      <p:cBhvr>
                                        <p:cTn id="80" dur="20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2" grpId="0" animBg="1"/>
      <p:bldP spid="102" grpId="1" animBg="1"/>
      <p:bldP spid="104" grpId="0" animBg="1"/>
      <p:bldP spid="104" grpId="1" animBg="1"/>
      <p:bldP spid="105" grpId="0" animBg="1"/>
      <p:bldP spid="105" grpId="1" animBg="1"/>
      <p:bldP spid="106" grpId="0" animBg="1"/>
      <p:bldP spid="5" grpId="0" animBg="1"/>
      <p:bldP spid="3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TextBox 49"/>
          <p:cNvSpPr txBox="1">
            <a:spLocks noChangeArrowheads="1"/>
          </p:cNvSpPr>
          <p:nvPr/>
        </p:nvSpPr>
        <p:spPr bwMode="auto">
          <a:xfrm>
            <a:off x="687294" y="6466184"/>
            <a:ext cx="6535524" cy="41549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endParaRPr lang="en-US" dirty="0" smtClean="0">
              <a:latin typeface="CMU Bright Roman"/>
              <a:cs typeface="CMU Bright Roman"/>
            </a:endParaRPr>
          </a:p>
          <a:p>
            <a:endParaRPr lang="en-US" dirty="0">
              <a:latin typeface="CMU Bright Roman"/>
              <a:cs typeface="CMU Bright Roman"/>
            </a:endParaRPr>
          </a:p>
          <a:p>
            <a:endParaRPr lang="en-US" dirty="0" smtClean="0">
              <a:latin typeface="CMU Bright Roman"/>
              <a:cs typeface="CMU Bright Roman"/>
            </a:endParaRPr>
          </a:p>
          <a:p>
            <a:endParaRPr lang="en-US" dirty="0">
              <a:latin typeface="CMU Bright Roman"/>
              <a:cs typeface="CMU Bright Roman"/>
            </a:endParaRPr>
          </a:p>
          <a:p>
            <a:pPr algn="l"/>
            <a:r>
              <a:rPr lang="en-US" dirty="0" smtClean="0">
                <a:latin typeface="CMU Bright Roman"/>
                <a:cs typeface="CMU Bright Roman"/>
              </a:rPr>
              <a:t>	</a:t>
            </a:r>
          </a:p>
          <a:p>
            <a:endParaRPr lang="en-US" dirty="0">
              <a:latin typeface="CMU Bright Roman"/>
              <a:cs typeface="CMU Bright Roman"/>
            </a:endParaRPr>
          </a:p>
          <a:p>
            <a:endParaRPr lang="en-US" dirty="0">
              <a:latin typeface="CMU Bright Roman"/>
              <a:cs typeface="CMU Bright Roman"/>
            </a:endParaRPr>
          </a:p>
          <a:p>
            <a:endParaRPr lang="en-US" dirty="0">
              <a:latin typeface="CMU Bright Roman"/>
              <a:cs typeface="CMU Bright Roman"/>
            </a:endParaRPr>
          </a:p>
          <a:p>
            <a:endParaRPr lang="en-US" dirty="0">
              <a:latin typeface="CMU Bright Roman"/>
              <a:cs typeface="CMU Bright Roman"/>
            </a:endParaRPr>
          </a:p>
          <a:p>
            <a:endParaRPr lang="en-US" dirty="0">
              <a:latin typeface="CMU Bright Roman"/>
              <a:cs typeface="CMU Bright Roman"/>
            </a:endParaRPr>
          </a:p>
          <a:p>
            <a:endParaRPr lang="en-US" dirty="0">
              <a:latin typeface="CMU Bright Roman"/>
              <a:cs typeface="CMU Bright Roman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6404565" cy="804333"/>
          </a:xfrm>
        </p:spPr>
        <p:txBody>
          <a:bodyPr/>
          <a:lstStyle/>
          <a:p>
            <a:pPr algn="l"/>
            <a:r>
              <a:rPr lang="en-US" dirty="0" smtClean="0"/>
              <a:t>Lower bound: Triple repeats</a:t>
            </a:r>
            <a:endParaRPr lang="en-US" dirty="0"/>
          </a:p>
        </p:txBody>
      </p:sp>
      <p:sp>
        <p:nvSpPr>
          <p:cNvPr id="27" name="Line 3"/>
          <p:cNvSpPr>
            <a:spLocks noChangeShapeType="1"/>
          </p:cNvSpPr>
          <p:nvPr/>
        </p:nvSpPr>
        <p:spPr bwMode="auto">
          <a:xfrm flipV="1">
            <a:off x="678090" y="2155313"/>
            <a:ext cx="8050213" cy="0"/>
          </a:xfrm>
          <a:prstGeom prst="line">
            <a:avLst/>
          </a:prstGeom>
          <a:noFill/>
          <a:ln w="76200" cmpd="sng">
            <a:solidFill>
              <a:srgbClr val="0000FF"/>
            </a:solidFill>
            <a:round/>
            <a:headEnd/>
            <a:tailEnd/>
          </a:ln>
          <a:effectLst/>
        </p:spPr>
        <p:txBody>
          <a:bodyPr/>
          <a:lstStyle/>
          <a:p>
            <a:pPr algn="ctr">
              <a:defRPr/>
            </a:pPr>
            <a:endParaRPr lang="en-US">
              <a:ln w="127000" cmpd="sng">
                <a:solidFill>
                  <a:schemeClr val="tx1"/>
                </a:solidFill>
              </a:ln>
              <a:latin typeface="Arial" pitchFamily="34" charset="0"/>
              <a:cs typeface="+mn-cs"/>
            </a:endParaRPr>
          </a:p>
        </p:txBody>
      </p:sp>
      <p:grpSp>
        <p:nvGrpSpPr>
          <p:cNvPr id="28" name="Group 120"/>
          <p:cNvGrpSpPr>
            <a:grpSpLocks/>
          </p:cNvGrpSpPr>
          <p:nvPr/>
        </p:nvGrpSpPr>
        <p:grpSpPr bwMode="auto">
          <a:xfrm>
            <a:off x="7161440" y="2347401"/>
            <a:ext cx="1462088" cy="395287"/>
            <a:chOff x="7134355" y="2095658"/>
            <a:chExt cx="1461345" cy="395889"/>
          </a:xfrm>
        </p:grpSpPr>
        <p:sp>
          <p:nvSpPr>
            <p:cNvPr id="29" name="Line 60"/>
            <p:cNvSpPr>
              <a:spLocks noChangeShapeType="1"/>
            </p:cNvSpPr>
            <p:nvPr/>
          </p:nvSpPr>
          <p:spPr bwMode="auto">
            <a:xfrm flipV="1">
              <a:off x="7374775" y="2491547"/>
              <a:ext cx="548330" cy="0"/>
            </a:xfrm>
            <a:prstGeom prst="line">
              <a:avLst/>
            </a:prstGeom>
            <a:noFill/>
            <a:ln w="57150">
              <a:solidFill>
                <a:srgbClr val="0000FF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0" name="Line 60"/>
            <p:cNvSpPr>
              <a:spLocks noChangeShapeType="1"/>
            </p:cNvSpPr>
            <p:nvPr/>
          </p:nvSpPr>
          <p:spPr bwMode="auto">
            <a:xfrm flipV="1">
              <a:off x="7678464" y="2179740"/>
              <a:ext cx="548330" cy="0"/>
            </a:xfrm>
            <a:prstGeom prst="line">
              <a:avLst/>
            </a:prstGeom>
            <a:noFill/>
            <a:ln w="57150">
              <a:solidFill>
                <a:srgbClr val="0000FF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3" name="Line 60"/>
            <p:cNvSpPr>
              <a:spLocks noChangeShapeType="1"/>
            </p:cNvSpPr>
            <p:nvPr/>
          </p:nvSpPr>
          <p:spPr bwMode="auto">
            <a:xfrm flipV="1">
              <a:off x="8047370" y="2095658"/>
              <a:ext cx="548330" cy="0"/>
            </a:xfrm>
            <a:prstGeom prst="line">
              <a:avLst/>
            </a:prstGeom>
            <a:noFill/>
            <a:ln w="57150">
              <a:solidFill>
                <a:srgbClr val="0000FF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4" name="Line 60"/>
            <p:cNvSpPr>
              <a:spLocks noChangeShapeType="1"/>
            </p:cNvSpPr>
            <p:nvPr/>
          </p:nvSpPr>
          <p:spPr bwMode="auto">
            <a:xfrm flipV="1">
              <a:off x="7134355" y="2304113"/>
              <a:ext cx="548330" cy="0"/>
            </a:xfrm>
            <a:prstGeom prst="line">
              <a:avLst/>
            </a:prstGeom>
            <a:noFill/>
            <a:ln w="57150">
              <a:solidFill>
                <a:srgbClr val="0000FF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35" name="Group 119"/>
          <p:cNvGrpSpPr>
            <a:grpSpLocks/>
          </p:cNvGrpSpPr>
          <p:nvPr/>
        </p:nvGrpSpPr>
        <p:grpSpPr bwMode="auto">
          <a:xfrm>
            <a:off x="592365" y="2396082"/>
            <a:ext cx="1104900" cy="339725"/>
            <a:chOff x="565802" y="2204266"/>
            <a:chExt cx="1103913" cy="339833"/>
          </a:xfrm>
        </p:grpSpPr>
        <p:sp>
          <p:nvSpPr>
            <p:cNvPr id="36" name="Line 60"/>
            <p:cNvSpPr>
              <a:spLocks noChangeShapeType="1"/>
            </p:cNvSpPr>
            <p:nvPr/>
          </p:nvSpPr>
          <p:spPr bwMode="auto">
            <a:xfrm flipV="1">
              <a:off x="899019" y="2204266"/>
              <a:ext cx="548330" cy="0"/>
            </a:xfrm>
            <a:prstGeom prst="line">
              <a:avLst/>
            </a:prstGeom>
            <a:noFill/>
            <a:ln w="57150">
              <a:solidFill>
                <a:srgbClr val="0000FF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7" name="Line 60"/>
            <p:cNvSpPr>
              <a:spLocks noChangeShapeType="1"/>
            </p:cNvSpPr>
            <p:nvPr/>
          </p:nvSpPr>
          <p:spPr bwMode="auto">
            <a:xfrm flipV="1">
              <a:off x="565802" y="2319880"/>
              <a:ext cx="548330" cy="0"/>
            </a:xfrm>
            <a:prstGeom prst="line">
              <a:avLst/>
            </a:prstGeom>
            <a:noFill/>
            <a:ln w="57150">
              <a:solidFill>
                <a:srgbClr val="0000FF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8" name="Line 60"/>
            <p:cNvSpPr>
              <a:spLocks noChangeShapeType="1"/>
            </p:cNvSpPr>
            <p:nvPr/>
          </p:nvSpPr>
          <p:spPr bwMode="auto">
            <a:xfrm flipV="1">
              <a:off x="1121385" y="2414181"/>
              <a:ext cx="548330" cy="0"/>
            </a:xfrm>
            <a:prstGeom prst="line">
              <a:avLst/>
            </a:prstGeom>
            <a:noFill/>
            <a:ln w="57150">
              <a:solidFill>
                <a:srgbClr val="0000FF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9" name="Line 60"/>
            <p:cNvSpPr>
              <a:spLocks noChangeShapeType="1"/>
            </p:cNvSpPr>
            <p:nvPr/>
          </p:nvSpPr>
          <p:spPr bwMode="auto">
            <a:xfrm flipV="1">
              <a:off x="769872" y="2544099"/>
              <a:ext cx="548330" cy="0"/>
            </a:xfrm>
            <a:prstGeom prst="line">
              <a:avLst/>
            </a:prstGeom>
            <a:noFill/>
            <a:ln w="57150">
              <a:solidFill>
                <a:srgbClr val="0000FF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40" name="Group 66"/>
          <p:cNvGrpSpPr>
            <a:grpSpLocks/>
          </p:cNvGrpSpPr>
          <p:nvPr/>
        </p:nvGrpSpPr>
        <p:grpSpPr bwMode="auto">
          <a:xfrm>
            <a:off x="5406710" y="2487344"/>
            <a:ext cx="1827745" cy="398218"/>
            <a:chOff x="3949138" y="2235795"/>
            <a:chExt cx="1827052" cy="398538"/>
          </a:xfrm>
        </p:grpSpPr>
        <p:sp>
          <p:nvSpPr>
            <p:cNvPr id="41" name="Line 60"/>
            <p:cNvSpPr>
              <a:spLocks noChangeShapeType="1"/>
            </p:cNvSpPr>
            <p:nvPr/>
          </p:nvSpPr>
          <p:spPr bwMode="auto">
            <a:xfrm flipV="1">
              <a:off x="3949138" y="2529472"/>
              <a:ext cx="548330" cy="0"/>
            </a:xfrm>
            <a:prstGeom prst="line">
              <a:avLst/>
            </a:prstGeom>
            <a:noFill/>
            <a:ln w="57150">
              <a:solidFill>
                <a:srgbClr val="0000FF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2" name="Line 60"/>
            <p:cNvSpPr>
              <a:spLocks noChangeShapeType="1"/>
            </p:cNvSpPr>
            <p:nvPr/>
          </p:nvSpPr>
          <p:spPr bwMode="auto">
            <a:xfrm flipV="1">
              <a:off x="4527687" y="2351409"/>
              <a:ext cx="548330" cy="0"/>
            </a:xfrm>
            <a:prstGeom prst="line">
              <a:avLst/>
            </a:prstGeom>
            <a:noFill/>
            <a:ln w="57150">
              <a:solidFill>
                <a:srgbClr val="0000FF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3" name="Line 60"/>
            <p:cNvSpPr>
              <a:spLocks noChangeShapeType="1"/>
            </p:cNvSpPr>
            <p:nvPr/>
          </p:nvSpPr>
          <p:spPr bwMode="auto">
            <a:xfrm flipV="1">
              <a:off x="4894645" y="2503809"/>
              <a:ext cx="548330" cy="0"/>
            </a:xfrm>
            <a:prstGeom prst="line">
              <a:avLst/>
            </a:prstGeom>
            <a:noFill/>
            <a:ln w="57150">
              <a:solidFill>
                <a:srgbClr val="0000FF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4" name="Line 60"/>
            <p:cNvSpPr>
              <a:spLocks noChangeShapeType="1"/>
            </p:cNvSpPr>
            <p:nvPr/>
          </p:nvSpPr>
          <p:spPr bwMode="auto">
            <a:xfrm flipV="1">
              <a:off x="5050706" y="2235795"/>
              <a:ext cx="548330" cy="0"/>
            </a:xfrm>
            <a:prstGeom prst="line">
              <a:avLst/>
            </a:prstGeom>
            <a:noFill/>
            <a:ln w="57150">
              <a:solidFill>
                <a:srgbClr val="0000FF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5" name="Line 60"/>
            <p:cNvSpPr>
              <a:spLocks noChangeShapeType="1"/>
            </p:cNvSpPr>
            <p:nvPr/>
          </p:nvSpPr>
          <p:spPr bwMode="auto">
            <a:xfrm flipV="1">
              <a:off x="5227860" y="2396954"/>
              <a:ext cx="548330" cy="0"/>
            </a:xfrm>
            <a:prstGeom prst="line">
              <a:avLst/>
            </a:prstGeom>
            <a:noFill/>
            <a:ln w="57150">
              <a:solidFill>
                <a:srgbClr val="0000FF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6" name="Line 60"/>
            <p:cNvSpPr>
              <a:spLocks noChangeShapeType="1"/>
            </p:cNvSpPr>
            <p:nvPr/>
          </p:nvSpPr>
          <p:spPr bwMode="auto">
            <a:xfrm flipV="1">
              <a:off x="4223188" y="2634333"/>
              <a:ext cx="548330" cy="0"/>
            </a:xfrm>
            <a:prstGeom prst="line">
              <a:avLst/>
            </a:prstGeom>
            <a:noFill/>
            <a:ln w="57150">
              <a:solidFill>
                <a:srgbClr val="0000FF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5" name="Group 4"/>
          <p:cNvGrpSpPr/>
          <p:nvPr/>
        </p:nvGrpSpPr>
        <p:grpSpPr>
          <a:xfrm>
            <a:off x="1574498" y="2148434"/>
            <a:ext cx="2300288" cy="645584"/>
            <a:chOff x="1574498" y="2148434"/>
            <a:chExt cx="2300288" cy="645584"/>
          </a:xfrm>
        </p:grpSpPr>
        <p:grpSp>
          <p:nvGrpSpPr>
            <p:cNvPr id="56" name="Group 67"/>
            <p:cNvGrpSpPr>
              <a:grpSpLocks/>
            </p:cNvGrpSpPr>
            <p:nvPr/>
          </p:nvGrpSpPr>
          <p:grpSpPr bwMode="auto">
            <a:xfrm>
              <a:off x="1574498" y="2473343"/>
              <a:ext cx="2300288" cy="320675"/>
              <a:chOff x="1632935" y="2188501"/>
              <a:chExt cx="2299511" cy="320565"/>
            </a:xfrm>
          </p:grpSpPr>
          <p:sp>
            <p:nvSpPr>
              <p:cNvPr id="57" name="Line 60"/>
              <p:cNvSpPr>
                <a:spLocks noChangeShapeType="1"/>
              </p:cNvSpPr>
              <p:nvPr/>
            </p:nvSpPr>
            <p:spPr bwMode="auto">
              <a:xfrm flipV="1">
                <a:off x="1632935" y="2509066"/>
                <a:ext cx="548330" cy="0"/>
              </a:xfrm>
              <a:prstGeom prst="line">
                <a:avLst/>
              </a:prstGeom>
              <a:noFill/>
              <a:ln w="57150">
                <a:solidFill>
                  <a:srgbClr val="00CC99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8" name="Line 60"/>
              <p:cNvSpPr>
                <a:spLocks noChangeShapeType="1"/>
              </p:cNvSpPr>
              <p:nvPr/>
            </p:nvSpPr>
            <p:spPr bwMode="auto">
              <a:xfrm flipV="1">
                <a:off x="1788995" y="2241052"/>
                <a:ext cx="548330" cy="0"/>
              </a:xfrm>
              <a:prstGeom prst="line">
                <a:avLst/>
              </a:prstGeom>
              <a:noFill/>
              <a:ln w="57150">
                <a:solidFill>
                  <a:srgbClr val="00CC99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9" name="Line 60"/>
              <p:cNvSpPr>
                <a:spLocks noChangeShapeType="1"/>
              </p:cNvSpPr>
              <p:nvPr/>
            </p:nvSpPr>
            <p:spPr bwMode="auto">
              <a:xfrm flipV="1">
                <a:off x="1966149" y="2402211"/>
                <a:ext cx="548330" cy="0"/>
              </a:xfrm>
              <a:prstGeom prst="line">
                <a:avLst/>
              </a:prstGeom>
              <a:noFill/>
              <a:ln w="57150">
                <a:solidFill>
                  <a:srgbClr val="00CC99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0" name="Line 60"/>
              <p:cNvSpPr>
                <a:spLocks noChangeShapeType="1"/>
              </p:cNvSpPr>
              <p:nvPr/>
            </p:nvSpPr>
            <p:spPr bwMode="auto">
              <a:xfrm flipV="1">
                <a:off x="2396376" y="2318128"/>
                <a:ext cx="548330" cy="0"/>
              </a:xfrm>
              <a:prstGeom prst="line">
                <a:avLst/>
              </a:prstGeom>
              <a:noFill/>
              <a:ln w="57150">
                <a:solidFill>
                  <a:srgbClr val="00CC99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grpSp>
            <p:nvGrpSpPr>
              <p:cNvPr id="61" name="Group 72"/>
              <p:cNvGrpSpPr>
                <a:grpSpLocks/>
              </p:cNvGrpSpPr>
              <p:nvPr/>
            </p:nvGrpSpPr>
            <p:grpSpPr bwMode="auto">
              <a:xfrm>
                <a:off x="3172470" y="2188501"/>
                <a:ext cx="759976" cy="119117"/>
                <a:chOff x="3172470" y="2305597"/>
                <a:chExt cx="759976" cy="119117"/>
              </a:xfrm>
            </p:grpSpPr>
            <p:sp>
              <p:nvSpPr>
                <p:cNvPr id="63" name="Line 60"/>
                <p:cNvSpPr>
                  <a:spLocks noChangeShapeType="1"/>
                </p:cNvSpPr>
                <p:nvPr/>
              </p:nvSpPr>
              <p:spPr bwMode="auto">
                <a:xfrm flipV="1">
                  <a:off x="3172470" y="2424714"/>
                  <a:ext cx="548330" cy="0"/>
                </a:xfrm>
                <a:prstGeom prst="line">
                  <a:avLst/>
                </a:prstGeom>
                <a:noFill/>
                <a:ln w="57150">
                  <a:solidFill>
                    <a:srgbClr val="00CC99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64" name="Line 60"/>
                <p:cNvSpPr>
                  <a:spLocks noChangeShapeType="1"/>
                </p:cNvSpPr>
                <p:nvPr/>
              </p:nvSpPr>
              <p:spPr bwMode="auto">
                <a:xfrm flipV="1">
                  <a:off x="3384116" y="2305597"/>
                  <a:ext cx="548330" cy="0"/>
                </a:xfrm>
                <a:prstGeom prst="line">
                  <a:avLst/>
                </a:prstGeom>
                <a:noFill/>
                <a:ln w="57150">
                  <a:solidFill>
                    <a:srgbClr val="00CC99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</p:grpSp>
          <p:sp>
            <p:nvSpPr>
              <p:cNvPr id="62" name="Line 60"/>
              <p:cNvSpPr>
                <a:spLocks noChangeShapeType="1"/>
              </p:cNvSpPr>
              <p:nvPr/>
            </p:nvSpPr>
            <p:spPr bwMode="auto">
              <a:xfrm flipV="1">
                <a:off x="2724798" y="2449506"/>
                <a:ext cx="548330" cy="0"/>
              </a:xfrm>
              <a:prstGeom prst="line">
                <a:avLst/>
              </a:prstGeom>
              <a:noFill/>
              <a:ln w="57150">
                <a:solidFill>
                  <a:srgbClr val="00CC99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101" name="Line 60"/>
            <p:cNvSpPr>
              <a:spLocks noChangeShapeType="1"/>
            </p:cNvSpPr>
            <p:nvPr/>
          </p:nvSpPr>
          <p:spPr bwMode="auto">
            <a:xfrm>
              <a:off x="1763940" y="2148434"/>
              <a:ext cx="2003425" cy="4762"/>
            </a:xfrm>
            <a:prstGeom prst="line">
              <a:avLst/>
            </a:prstGeom>
            <a:noFill/>
            <a:ln w="76200" cmpd="sng">
              <a:solidFill>
                <a:srgbClr val="00CC99"/>
              </a:solidFill>
              <a:round/>
              <a:headEnd/>
              <a:tailEnd/>
            </a:ln>
          </p:spPr>
          <p:txBody>
            <a:bodyPr/>
            <a:lstStyle/>
            <a:p>
              <a:pPr algn="ctr">
                <a:defRPr/>
              </a:pPr>
              <a:endParaRPr lang="en-US">
                <a:ln w="76200" cmpd="sng">
                  <a:solidFill>
                    <a:schemeClr val="tx1"/>
                  </a:solidFill>
                </a:ln>
                <a:latin typeface="Arial" pitchFamily="34" charset="0"/>
                <a:cs typeface="+mn-cs"/>
              </a:endParaRPr>
            </a:p>
          </p:txBody>
        </p:sp>
      </p:grpSp>
      <p:sp>
        <p:nvSpPr>
          <p:cNvPr id="106" name="Rectangle 105"/>
          <p:cNvSpPr>
            <a:spLocks noChangeArrowheads="1"/>
          </p:cNvSpPr>
          <p:nvPr/>
        </p:nvSpPr>
        <p:spPr bwMode="auto">
          <a:xfrm>
            <a:off x="1339549" y="2083876"/>
            <a:ext cx="457200" cy="134937"/>
          </a:xfrm>
          <a:prstGeom prst="rect">
            <a:avLst/>
          </a:prstGeom>
          <a:solidFill>
            <a:srgbClr val="FF0000"/>
          </a:solidFill>
          <a:ln w="9525" algn="ctr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pPr algn="ctr"/>
            <a:endParaRPr lang="en-US"/>
          </a:p>
        </p:txBody>
      </p:sp>
      <p:grpSp>
        <p:nvGrpSpPr>
          <p:cNvPr id="4" name="Group 3"/>
          <p:cNvGrpSpPr/>
          <p:nvPr/>
        </p:nvGrpSpPr>
        <p:grpSpPr>
          <a:xfrm>
            <a:off x="3781123" y="2153726"/>
            <a:ext cx="1851555" cy="706437"/>
            <a:chOff x="3781123" y="2153726"/>
            <a:chExt cx="1851555" cy="706437"/>
          </a:xfrm>
        </p:grpSpPr>
        <p:sp>
          <p:nvSpPr>
            <p:cNvPr id="103" name="Line 60"/>
            <p:cNvSpPr>
              <a:spLocks noChangeShapeType="1"/>
            </p:cNvSpPr>
            <p:nvPr/>
          </p:nvSpPr>
          <p:spPr bwMode="auto">
            <a:xfrm>
              <a:off x="4126140" y="2153726"/>
              <a:ext cx="1350963" cy="3175"/>
            </a:xfrm>
            <a:prstGeom prst="line">
              <a:avLst/>
            </a:prstGeom>
            <a:noFill/>
            <a:ln w="76200" cmpd="sng">
              <a:solidFill>
                <a:srgbClr val="E500E5"/>
              </a:solidFill>
              <a:round/>
              <a:headEnd/>
              <a:tailEnd/>
            </a:ln>
          </p:spPr>
          <p:txBody>
            <a:bodyPr/>
            <a:lstStyle/>
            <a:p>
              <a:pPr algn="ctr">
                <a:defRPr/>
              </a:pPr>
              <a:endParaRPr lang="en-US">
                <a:ln w="76200" cmpd="sng">
                  <a:solidFill>
                    <a:schemeClr val="tx1"/>
                  </a:solidFill>
                </a:ln>
                <a:latin typeface="Arial" pitchFamily="34" charset="0"/>
                <a:cs typeface="+mn-cs"/>
              </a:endParaRPr>
            </a:p>
          </p:txBody>
        </p:sp>
        <p:grpSp>
          <p:nvGrpSpPr>
            <p:cNvPr id="3" name="Group 2"/>
            <p:cNvGrpSpPr/>
            <p:nvPr/>
          </p:nvGrpSpPr>
          <p:grpSpPr>
            <a:xfrm>
              <a:off x="3781123" y="2449001"/>
              <a:ext cx="1851555" cy="411162"/>
              <a:chOff x="3781123" y="2449001"/>
              <a:chExt cx="1851555" cy="411162"/>
            </a:xfrm>
          </p:grpSpPr>
          <p:grpSp>
            <p:nvGrpSpPr>
              <p:cNvPr id="65" name="Group 77"/>
              <p:cNvGrpSpPr>
                <a:grpSpLocks/>
              </p:cNvGrpSpPr>
              <p:nvPr/>
            </p:nvGrpSpPr>
            <p:grpSpPr bwMode="auto">
              <a:xfrm>
                <a:off x="4018190" y="2449001"/>
                <a:ext cx="1614488" cy="411162"/>
                <a:chOff x="4160730" y="2199009"/>
                <a:chExt cx="1615460" cy="409904"/>
              </a:xfrm>
            </p:grpSpPr>
            <p:sp>
              <p:nvSpPr>
                <p:cNvPr id="66" name="Line 60"/>
                <p:cNvSpPr>
                  <a:spLocks noChangeShapeType="1"/>
                </p:cNvSpPr>
                <p:nvPr/>
              </p:nvSpPr>
              <p:spPr bwMode="auto">
                <a:xfrm flipV="1">
                  <a:off x="4160730" y="2199009"/>
                  <a:ext cx="548018" cy="0"/>
                </a:xfrm>
                <a:prstGeom prst="line">
                  <a:avLst/>
                </a:prstGeom>
                <a:noFill/>
                <a:ln w="57150" cmpd="sng">
                  <a:solidFill>
                    <a:srgbClr val="E500E5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algn="ctr">
                    <a:defRPr/>
                  </a:pPr>
                  <a:endParaRPr lang="en-US">
                    <a:latin typeface="Arial" pitchFamily="34" charset="0"/>
                    <a:cs typeface="+mn-cs"/>
                  </a:endParaRPr>
                </a:p>
              </p:txBody>
            </p:sp>
            <p:sp>
              <p:nvSpPr>
                <p:cNvPr id="67" name="Line 60"/>
                <p:cNvSpPr>
                  <a:spLocks noChangeShapeType="1"/>
                </p:cNvSpPr>
                <p:nvPr/>
              </p:nvSpPr>
              <p:spPr bwMode="auto">
                <a:xfrm flipV="1">
                  <a:off x="4527664" y="2350943"/>
                  <a:ext cx="548017" cy="0"/>
                </a:xfrm>
                <a:prstGeom prst="line">
                  <a:avLst/>
                </a:prstGeom>
                <a:noFill/>
                <a:ln w="57150" cmpd="sng">
                  <a:solidFill>
                    <a:srgbClr val="E500E5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algn="ctr">
                    <a:defRPr/>
                  </a:pPr>
                  <a:endParaRPr lang="en-US">
                    <a:latin typeface="Arial" pitchFamily="34" charset="0"/>
                    <a:cs typeface="+mn-cs"/>
                  </a:endParaRPr>
                </a:p>
              </p:txBody>
            </p:sp>
            <p:sp>
              <p:nvSpPr>
                <p:cNvPr id="68" name="Line 60"/>
                <p:cNvSpPr>
                  <a:spLocks noChangeShapeType="1"/>
                </p:cNvSpPr>
                <p:nvPr/>
              </p:nvSpPr>
              <p:spPr bwMode="auto">
                <a:xfrm flipV="1">
                  <a:off x="4894597" y="2504459"/>
                  <a:ext cx="548018" cy="0"/>
                </a:xfrm>
                <a:prstGeom prst="line">
                  <a:avLst/>
                </a:prstGeom>
                <a:noFill/>
                <a:ln w="57150" cmpd="sng">
                  <a:solidFill>
                    <a:srgbClr val="E500E5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algn="ctr">
                    <a:defRPr/>
                  </a:pPr>
                  <a:endParaRPr lang="en-US">
                    <a:latin typeface="Arial" pitchFamily="34" charset="0"/>
                    <a:cs typeface="+mn-cs"/>
                  </a:endParaRPr>
                </a:p>
              </p:txBody>
            </p:sp>
            <p:sp>
              <p:nvSpPr>
                <p:cNvPr id="69" name="Line 60"/>
                <p:cNvSpPr>
                  <a:spLocks noChangeShapeType="1"/>
                </p:cNvSpPr>
                <p:nvPr/>
              </p:nvSpPr>
              <p:spPr bwMode="auto">
                <a:xfrm flipV="1">
                  <a:off x="5050265" y="2235409"/>
                  <a:ext cx="548018" cy="0"/>
                </a:xfrm>
                <a:prstGeom prst="line">
                  <a:avLst/>
                </a:prstGeom>
                <a:noFill/>
                <a:ln w="57150" cmpd="sng">
                  <a:solidFill>
                    <a:srgbClr val="E500E5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algn="ctr">
                    <a:defRPr/>
                  </a:pPr>
                  <a:endParaRPr lang="en-US">
                    <a:latin typeface="Arial" pitchFamily="34" charset="0"/>
                    <a:cs typeface="+mn-cs"/>
                  </a:endParaRPr>
                </a:p>
              </p:txBody>
            </p:sp>
            <p:sp>
              <p:nvSpPr>
                <p:cNvPr id="70" name="Line 60"/>
                <p:cNvSpPr>
                  <a:spLocks noChangeShapeType="1"/>
                </p:cNvSpPr>
                <p:nvPr/>
              </p:nvSpPr>
              <p:spPr bwMode="auto">
                <a:xfrm flipV="1">
                  <a:off x="5228172" y="2396839"/>
                  <a:ext cx="548018" cy="0"/>
                </a:xfrm>
                <a:prstGeom prst="line">
                  <a:avLst/>
                </a:prstGeom>
                <a:noFill/>
                <a:ln w="57150" cmpd="sng">
                  <a:solidFill>
                    <a:srgbClr val="E500E5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algn="ctr">
                    <a:defRPr/>
                  </a:pPr>
                  <a:endParaRPr lang="en-US">
                    <a:latin typeface="Arial" pitchFamily="34" charset="0"/>
                    <a:cs typeface="+mn-cs"/>
                  </a:endParaRPr>
                </a:p>
              </p:txBody>
            </p:sp>
            <p:sp>
              <p:nvSpPr>
                <p:cNvPr id="71" name="Line 60"/>
                <p:cNvSpPr>
                  <a:spLocks noChangeShapeType="1"/>
                </p:cNvSpPr>
                <p:nvPr/>
              </p:nvSpPr>
              <p:spPr bwMode="auto">
                <a:xfrm flipV="1">
                  <a:off x="4443475" y="2608913"/>
                  <a:ext cx="548018" cy="0"/>
                </a:xfrm>
                <a:prstGeom prst="line">
                  <a:avLst/>
                </a:prstGeom>
                <a:noFill/>
                <a:ln w="57150" cmpd="sng">
                  <a:solidFill>
                    <a:srgbClr val="E500E5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algn="ctr">
                    <a:defRPr/>
                  </a:pPr>
                  <a:endParaRPr lang="en-US">
                    <a:latin typeface="Arial" pitchFamily="34" charset="0"/>
                    <a:cs typeface="+mn-cs"/>
                  </a:endParaRPr>
                </a:p>
              </p:txBody>
            </p:sp>
          </p:grpSp>
          <p:sp>
            <p:nvSpPr>
              <p:cNvPr id="112" name="Line 60"/>
              <p:cNvSpPr>
                <a:spLocks noChangeShapeType="1"/>
              </p:cNvSpPr>
              <p:nvPr/>
            </p:nvSpPr>
            <p:spPr bwMode="auto">
              <a:xfrm flipV="1">
                <a:off x="3781123" y="2711468"/>
                <a:ext cx="547688" cy="0"/>
              </a:xfrm>
              <a:prstGeom prst="line">
                <a:avLst/>
              </a:prstGeom>
              <a:noFill/>
              <a:ln w="57150" cmpd="sng">
                <a:solidFill>
                  <a:srgbClr val="E500E5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algn="ctr">
                  <a:defRPr/>
                </a:pPr>
                <a:endParaRPr lang="en-US">
                  <a:latin typeface="Arial" pitchFamily="34" charset="0"/>
                  <a:cs typeface="+mn-cs"/>
                </a:endParaRPr>
              </a:p>
            </p:txBody>
          </p:sp>
        </p:grpSp>
      </p:grpSp>
      <p:sp>
        <p:nvSpPr>
          <p:cNvPr id="105" name="Rectangle 104"/>
          <p:cNvSpPr>
            <a:spLocks noChangeArrowheads="1"/>
          </p:cNvSpPr>
          <p:nvPr/>
        </p:nvSpPr>
        <p:spPr bwMode="auto">
          <a:xfrm>
            <a:off x="5277079" y="2099751"/>
            <a:ext cx="474662" cy="123825"/>
          </a:xfrm>
          <a:prstGeom prst="rect">
            <a:avLst/>
          </a:prstGeom>
          <a:solidFill>
            <a:srgbClr val="FF0000"/>
          </a:solidFill>
          <a:ln w="9525" algn="ctr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pPr algn="ctr"/>
            <a:endParaRPr lang="en-US"/>
          </a:p>
        </p:txBody>
      </p:sp>
      <p:sp>
        <p:nvSpPr>
          <p:cNvPr id="111" name="Rectangle 110"/>
          <p:cNvSpPr>
            <a:spLocks noChangeArrowheads="1"/>
          </p:cNvSpPr>
          <p:nvPr/>
        </p:nvSpPr>
        <p:spPr bwMode="auto">
          <a:xfrm>
            <a:off x="3659945" y="2091284"/>
            <a:ext cx="474662" cy="123825"/>
          </a:xfrm>
          <a:prstGeom prst="rect">
            <a:avLst/>
          </a:prstGeom>
          <a:solidFill>
            <a:srgbClr val="FF0000"/>
          </a:solidFill>
          <a:ln w="9525" algn="ctr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pPr algn="ctr"/>
            <a:endParaRPr lang="en-US"/>
          </a:p>
        </p:txBody>
      </p:sp>
      <p:sp>
        <p:nvSpPr>
          <p:cNvPr id="51" name="TextBox 50"/>
          <p:cNvSpPr txBox="1"/>
          <p:nvPr/>
        </p:nvSpPr>
        <p:spPr>
          <a:xfrm>
            <a:off x="424574" y="3362127"/>
            <a:ext cx="304151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CMU Bright Roman"/>
                <a:cs typeface="CMU Bright Roman"/>
              </a:rPr>
              <a:t>Necessary condition:</a:t>
            </a:r>
          </a:p>
        </p:txBody>
      </p:sp>
      <p:grpSp>
        <p:nvGrpSpPr>
          <p:cNvPr id="48" name="Group 50"/>
          <p:cNvGrpSpPr>
            <a:grpSpLocks/>
          </p:cNvGrpSpPr>
          <p:nvPr/>
        </p:nvGrpSpPr>
        <p:grpSpPr bwMode="auto">
          <a:xfrm>
            <a:off x="1308328" y="1718751"/>
            <a:ext cx="482600" cy="298450"/>
            <a:chOff x="1281609" y="1557867"/>
            <a:chExt cx="481722" cy="297446"/>
          </a:xfrm>
        </p:grpSpPr>
        <p:pic>
          <p:nvPicPr>
            <p:cNvPr id="49" name="Picture 97" descr="2733431-golden-gate-bridge-illustration.jpg"/>
            <p:cNvPicPr>
              <a:picLocks noChangeAspect="1"/>
            </p:cNvPicPr>
            <p:nvPr/>
          </p:nvPicPr>
          <p:blipFill>
            <a:blip r:embed="rId2"/>
            <a:srcRect t="24631" b="26112"/>
            <a:stretch>
              <a:fillRect/>
            </a:stretch>
          </p:blipFill>
          <p:spPr bwMode="auto">
            <a:xfrm>
              <a:off x="1281609" y="1618034"/>
              <a:ext cx="481722" cy="23727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grpSp>
          <p:nvGrpSpPr>
            <p:cNvPr id="52" name="Group 43"/>
            <p:cNvGrpSpPr>
              <a:grpSpLocks/>
            </p:cNvGrpSpPr>
            <p:nvPr/>
          </p:nvGrpSpPr>
          <p:grpSpPr bwMode="auto">
            <a:xfrm>
              <a:off x="1363133" y="1557867"/>
              <a:ext cx="296335" cy="279400"/>
              <a:chOff x="1363133" y="1557867"/>
              <a:chExt cx="296335" cy="279400"/>
            </a:xfrm>
          </p:grpSpPr>
          <p:cxnSp>
            <p:nvCxnSpPr>
              <p:cNvPr id="53" name="Straight Connector 34"/>
              <p:cNvCxnSpPr>
                <a:cxnSpLocks noChangeShapeType="1"/>
              </p:cNvCxnSpPr>
              <p:nvPr/>
            </p:nvCxnSpPr>
            <p:spPr bwMode="auto">
              <a:xfrm>
                <a:off x="1363133" y="1557867"/>
                <a:ext cx="296334" cy="279400"/>
              </a:xfrm>
              <a:prstGeom prst="line">
                <a:avLst/>
              </a:prstGeom>
              <a:noFill/>
              <a:ln w="19050" algn="ctr">
                <a:solidFill>
                  <a:schemeClr val="tx1"/>
                </a:solidFill>
                <a:round/>
                <a:headEnd/>
                <a:tailEnd/>
              </a:ln>
            </p:spPr>
          </p:cxnSp>
          <p:cxnSp>
            <p:nvCxnSpPr>
              <p:cNvPr id="54" name="Straight Connector 100"/>
              <p:cNvCxnSpPr>
                <a:cxnSpLocks noChangeShapeType="1"/>
              </p:cNvCxnSpPr>
              <p:nvPr/>
            </p:nvCxnSpPr>
            <p:spPr bwMode="auto">
              <a:xfrm flipV="1">
                <a:off x="1363134" y="1557867"/>
                <a:ext cx="296334" cy="279400"/>
              </a:xfrm>
              <a:prstGeom prst="line">
                <a:avLst/>
              </a:prstGeom>
              <a:noFill/>
              <a:ln w="19050" algn="ctr">
                <a:solidFill>
                  <a:schemeClr val="tx1"/>
                </a:solidFill>
                <a:round/>
                <a:headEnd/>
                <a:tailEnd/>
              </a:ln>
            </p:spPr>
          </p:cxnSp>
        </p:grpSp>
      </p:grpSp>
      <p:grpSp>
        <p:nvGrpSpPr>
          <p:cNvPr id="55" name="Group 50"/>
          <p:cNvGrpSpPr>
            <a:grpSpLocks/>
          </p:cNvGrpSpPr>
          <p:nvPr/>
        </p:nvGrpSpPr>
        <p:grpSpPr bwMode="auto">
          <a:xfrm>
            <a:off x="5219928" y="1731451"/>
            <a:ext cx="482600" cy="298450"/>
            <a:chOff x="1281609" y="1557867"/>
            <a:chExt cx="481722" cy="297446"/>
          </a:xfrm>
        </p:grpSpPr>
        <p:pic>
          <p:nvPicPr>
            <p:cNvPr id="72" name="Picture 97" descr="2733431-golden-gate-bridge-illustration.jpg"/>
            <p:cNvPicPr>
              <a:picLocks noChangeAspect="1"/>
            </p:cNvPicPr>
            <p:nvPr/>
          </p:nvPicPr>
          <p:blipFill>
            <a:blip r:embed="rId2"/>
            <a:srcRect t="24631" b="26112"/>
            <a:stretch>
              <a:fillRect/>
            </a:stretch>
          </p:blipFill>
          <p:spPr bwMode="auto">
            <a:xfrm>
              <a:off x="1281609" y="1618034"/>
              <a:ext cx="481722" cy="23727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grpSp>
          <p:nvGrpSpPr>
            <p:cNvPr id="73" name="Group 43"/>
            <p:cNvGrpSpPr>
              <a:grpSpLocks/>
            </p:cNvGrpSpPr>
            <p:nvPr/>
          </p:nvGrpSpPr>
          <p:grpSpPr bwMode="auto">
            <a:xfrm>
              <a:off x="1363133" y="1557867"/>
              <a:ext cx="296335" cy="279400"/>
              <a:chOff x="1363133" y="1557867"/>
              <a:chExt cx="296335" cy="279400"/>
            </a:xfrm>
          </p:grpSpPr>
          <p:cxnSp>
            <p:nvCxnSpPr>
              <p:cNvPr id="74" name="Straight Connector 34"/>
              <p:cNvCxnSpPr>
                <a:cxnSpLocks noChangeShapeType="1"/>
              </p:cNvCxnSpPr>
              <p:nvPr/>
            </p:nvCxnSpPr>
            <p:spPr bwMode="auto">
              <a:xfrm>
                <a:off x="1363133" y="1557867"/>
                <a:ext cx="296334" cy="279400"/>
              </a:xfrm>
              <a:prstGeom prst="line">
                <a:avLst/>
              </a:prstGeom>
              <a:noFill/>
              <a:ln w="19050" algn="ctr">
                <a:solidFill>
                  <a:schemeClr val="tx1"/>
                </a:solidFill>
                <a:round/>
                <a:headEnd/>
                <a:tailEnd/>
              </a:ln>
            </p:spPr>
          </p:cxnSp>
          <p:cxnSp>
            <p:nvCxnSpPr>
              <p:cNvPr id="75" name="Straight Connector 100"/>
              <p:cNvCxnSpPr>
                <a:cxnSpLocks noChangeShapeType="1"/>
              </p:cNvCxnSpPr>
              <p:nvPr/>
            </p:nvCxnSpPr>
            <p:spPr bwMode="auto">
              <a:xfrm flipV="1">
                <a:off x="1363134" y="1557867"/>
                <a:ext cx="296334" cy="279400"/>
              </a:xfrm>
              <a:prstGeom prst="line">
                <a:avLst/>
              </a:prstGeom>
              <a:noFill/>
              <a:ln w="19050" algn="ctr">
                <a:solidFill>
                  <a:schemeClr val="tx1"/>
                </a:solidFill>
                <a:round/>
                <a:headEnd/>
                <a:tailEnd/>
              </a:ln>
            </p:spPr>
          </p:cxnSp>
        </p:grpSp>
      </p:grpSp>
      <p:grpSp>
        <p:nvGrpSpPr>
          <p:cNvPr id="76" name="Group 50"/>
          <p:cNvGrpSpPr>
            <a:grpSpLocks/>
          </p:cNvGrpSpPr>
          <p:nvPr/>
        </p:nvGrpSpPr>
        <p:grpSpPr bwMode="auto">
          <a:xfrm>
            <a:off x="3657828" y="1706051"/>
            <a:ext cx="482600" cy="298450"/>
            <a:chOff x="1281609" y="1557867"/>
            <a:chExt cx="481722" cy="297446"/>
          </a:xfrm>
        </p:grpSpPr>
        <p:pic>
          <p:nvPicPr>
            <p:cNvPr id="77" name="Picture 97" descr="2733431-golden-gate-bridge-illustration.jpg"/>
            <p:cNvPicPr>
              <a:picLocks noChangeAspect="1"/>
            </p:cNvPicPr>
            <p:nvPr/>
          </p:nvPicPr>
          <p:blipFill>
            <a:blip r:embed="rId2"/>
            <a:srcRect t="24631" b="26112"/>
            <a:stretch>
              <a:fillRect/>
            </a:stretch>
          </p:blipFill>
          <p:spPr bwMode="auto">
            <a:xfrm>
              <a:off x="1281609" y="1618034"/>
              <a:ext cx="481722" cy="23727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grpSp>
          <p:nvGrpSpPr>
            <p:cNvPr id="78" name="Group 43"/>
            <p:cNvGrpSpPr>
              <a:grpSpLocks/>
            </p:cNvGrpSpPr>
            <p:nvPr/>
          </p:nvGrpSpPr>
          <p:grpSpPr bwMode="auto">
            <a:xfrm>
              <a:off x="1350456" y="1557867"/>
              <a:ext cx="309012" cy="279400"/>
              <a:chOff x="1350456" y="1557867"/>
              <a:chExt cx="309012" cy="279400"/>
            </a:xfrm>
          </p:grpSpPr>
          <p:cxnSp>
            <p:nvCxnSpPr>
              <p:cNvPr id="79" name="Straight Connector 34"/>
              <p:cNvCxnSpPr>
                <a:cxnSpLocks noChangeShapeType="1"/>
              </p:cNvCxnSpPr>
              <p:nvPr/>
            </p:nvCxnSpPr>
            <p:spPr bwMode="auto">
              <a:xfrm>
                <a:off x="1350456" y="1557867"/>
                <a:ext cx="296334" cy="279400"/>
              </a:xfrm>
              <a:prstGeom prst="line">
                <a:avLst/>
              </a:prstGeom>
              <a:noFill/>
              <a:ln w="19050" algn="ctr">
                <a:solidFill>
                  <a:schemeClr val="tx1"/>
                </a:solidFill>
                <a:round/>
                <a:headEnd/>
                <a:tailEnd/>
              </a:ln>
            </p:spPr>
          </p:cxnSp>
          <p:cxnSp>
            <p:nvCxnSpPr>
              <p:cNvPr id="80" name="Straight Connector 100"/>
              <p:cNvCxnSpPr>
                <a:cxnSpLocks noChangeShapeType="1"/>
              </p:cNvCxnSpPr>
              <p:nvPr/>
            </p:nvCxnSpPr>
            <p:spPr bwMode="auto">
              <a:xfrm flipV="1">
                <a:off x="1363134" y="1557867"/>
                <a:ext cx="296334" cy="279400"/>
              </a:xfrm>
              <a:prstGeom prst="line">
                <a:avLst/>
              </a:prstGeom>
              <a:noFill/>
              <a:ln w="19050" algn="ctr">
                <a:solidFill>
                  <a:schemeClr val="tx1"/>
                </a:solidFill>
                <a:round/>
                <a:headEnd/>
                <a:tailEnd/>
              </a:ln>
            </p:spPr>
          </p:cxnSp>
        </p:grpSp>
      </p:grpSp>
      <p:sp>
        <p:nvSpPr>
          <p:cNvPr id="6" name="TextBox 5"/>
          <p:cNvSpPr txBox="1"/>
          <p:nvPr/>
        </p:nvSpPr>
        <p:spPr>
          <a:xfrm>
            <a:off x="2451100" y="4025900"/>
            <a:ext cx="3999863" cy="461665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/>
              <a:t>a</a:t>
            </a:r>
            <a:r>
              <a:rPr lang="en-US" dirty="0" smtClean="0"/>
              <a:t>ll triple repeats are bridged </a:t>
            </a:r>
            <a:endParaRPr lang="en-US" dirty="0"/>
          </a:p>
        </p:txBody>
      </p:sp>
      <p:sp>
        <p:nvSpPr>
          <p:cNvPr id="92" name="TextBox 91"/>
          <p:cNvSpPr txBox="1"/>
          <p:nvPr/>
        </p:nvSpPr>
        <p:spPr>
          <a:xfrm>
            <a:off x="457754" y="6187893"/>
            <a:ext cx="777779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In particular: L &gt; longest triple repeat length  (</a:t>
            </a:r>
            <a:r>
              <a:rPr lang="en-US" dirty="0" err="1" smtClean="0"/>
              <a:t>Ukkonen</a:t>
            </a:r>
            <a:r>
              <a:rPr lang="en-US" dirty="0" smtClean="0"/>
              <a:t>)</a:t>
            </a:r>
            <a:endParaRPr lang="en-US" dirty="0"/>
          </a:p>
        </p:txBody>
      </p:sp>
      <p:grpSp>
        <p:nvGrpSpPr>
          <p:cNvPr id="7" name="Group 6"/>
          <p:cNvGrpSpPr/>
          <p:nvPr/>
        </p:nvGrpSpPr>
        <p:grpSpPr>
          <a:xfrm>
            <a:off x="627290" y="4711582"/>
            <a:ext cx="8050213" cy="720331"/>
            <a:chOff x="627290" y="4711582"/>
            <a:chExt cx="8050213" cy="720331"/>
          </a:xfrm>
        </p:grpSpPr>
        <p:sp>
          <p:nvSpPr>
            <p:cNvPr id="86" name="Line 3"/>
            <p:cNvSpPr>
              <a:spLocks noChangeShapeType="1"/>
            </p:cNvSpPr>
            <p:nvPr/>
          </p:nvSpPr>
          <p:spPr bwMode="auto">
            <a:xfrm flipV="1">
              <a:off x="627290" y="5381113"/>
              <a:ext cx="8050213" cy="0"/>
            </a:xfrm>
            <a:prstGeom prst="line">
              <a:avLst/>
            </a:prstGeom>
            <a:noFill/>
            <a:ln w="76200" cmpd="sng">
              <a:solidFill>
                <a:srgbClr val="0000FF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algn="ctr">
                <a:defRPr/>
              </a:pPr>
              <a:endParaRPr lang="en-US">
                <a:ln w="127000" cmpd="sng">
                  <a:solidFill>
                    <a:schemeClr val="tx1"/>
                  </a:solidFill>
                </a:ln>
                <a:latin typeface="Arial" pitchFamily="34" charset="0"/>
                <a:cs typeface="+mn-cs"/>
              </a:endParaRPr>
            </a:p>
          </p:txBody>
        </p:sp>
        <p:sp>
          <p:nvSpPr>
            <p:cNvPr id="87" name="Rectangle 86"/>
            <p:cNvSpPr>
              <a:spLocks noChangeArrowheads="1"/>
            </p:cNvSpPr>
            <p:nvPr/>
          </p:nvSpPr>
          <p:spPr bwMode="auto">
            <a:xfrm>
              <a:off x="1301449" y="5296976"/>
              <a:ext cx="457200" cy="134937"/>
            </a:xfrm>
            <a:prstGeom prst="rect">
              <a:avLst/>
            </a:prstGeom>
            <a:solidFill>
              <a:srgbClr val="FF0000"/>
            </a:solidFill>
            <a:ln w="9525" algn="ctr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pPr algn="ctr"/>
              <a:endParaRPr lang="en-US"/>
            </a:p>
          </p:txBody>
        </p:sp>
        <p:sp>
          <p:nvSpPr>
            <p:cNvPr id="89" name="Rectangle 88"/>
            <p:cNvSpPr>
              <a:spLocks noChangeArrowheads="1"/>
            </p:cNvSpPr>
            <p:nvPr/>
          </p:nvSpPr>
          <p:spPr bwMode="auto">
            <a:xfrm>
              <a:off x="5302479" y="5287451"/>
              <a:ext cx="474662" cy="123825"/>
            </a:xfrm>
            <a:prstGeom prst="rect">
              <a:avLst/>
            </a:prstGeom>
            <a:solidFill>
              <a:srgbClr val="FF0000"/>
            </a:solidFill>
            <a:ln w="9525" algn="ctr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pPr algn="ctr"/>
              <a:endParaRPr lang="en-US"/>
            </a:p>
          </p:txBody>
        </p:sp>
        <p:cxnSp>
          <p:nvCxnSpPr>
            <p:cNvPr id="90" name="Straight Connector 89"/>
            <p:cNvCxnSpPr/>
            <p:nvPr/>
          </p:nvCxnSpPr>
          <p:spPr bwMode="auto">
            <a:xfrm flipV="1">
              <a:off x="798186" y="5125622"/>
              <a:ext cx="1556827" cy="5608"/>
            </a:xfrm>
            <a:prstGeom prst="line">
              <a:avLst/>
            </a:prstGeom>
            <a:solidFill>
              <a:schemeClr val="accent1"/>
            </a:solidFill>
            <a:ln w="28575" cap="flat" cmpd="sng" algn="ctr">
              <a:solidFill>
                <a:srgbClr val="00CC99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sp>
          <p:nvSpPr>
            <p:cNvPr id="91" name="TextBox 90"/>
            <p:cNvSpPr txBox="1"/>
            <p:nvPr/>
          </p:nvSpPr>
          <p:spPr>
            <a:xfrm>
              <a:off x="1342527" y="4711582"/>
              <a:ext cx="344415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L</a:t>
              </a:r>
              <a:endParaRPr lang="en-US" dirty="0"/>
            </a:p>
          </p:txBody>
        </p:sp>
        <p:sp>
          <p:nvSpPr>
            <p:cNvPr id="93" name="Rectangle 92"/>
            <p:cNvSpPr>
              <a:spLocks noChangeArrowheads="1"/>
            </p:cNvSpPr>
            <p:nvPr/>
          </p:nvSpPr>
          <p:spPr bwMode="auto">
            <a:xfrm>
              <a:off x="3765249" y="5296976"/>
              <a:ext cx="457200" cy="134937"/>
            </a:xfrm>
            <a:prstGeom prst="rect">
              <a:avLst/>
            </a:prstGeom>
            <a:solidFill>
              <a:srgbClr val="FF0000"/>
            </a:solidFill>
            <a:ln w="9525" algn="ctr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3289969288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1.11111E-6 L -0.07587 1.11111E-6 " pathEditMode="relative" rAng="0" ptsTypes="AA">
                                      <p:cBhvr>
                                        <p:cTn id="14" dur="2000" fill="hold"/>
                                        <p:tgtEl>
                                          <p:spTgt spid="1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802" y="0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05556E-6 7.40741E-7 L -0.25556 0.00023 " pathEditMode="relative" rAng="0" ptsTypes="AA">
                                      <p:cBhvr>
                                        <p:cTn id="16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778" y="0"/>
                                    </p:animMotion>
                                  </p:childTnLst>
                                </p:cTn>
                              </p:par>
                              <p:par>
                                <p:cTn id="17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4.81481E-6 L 0.17795 0.00115 " pathEditMode="relative" rAng="0" ptsTypes="AA">
                                      <p:cBhvr>
                                        <p:cTn id="18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889" y="46"/>
                                    </p:animMotion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1" grpId="0" animBg="1"/>
      <p:bldP spid="51" grpId="0"/>
      <p:bldP spid="6" grpId="0" animBg="1"/>
      <p:bldP spid="92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_ell_zoomed3.eps"/>
          <p:cNvPicPr>
            <a:picLocks noChangeAspect="1"/>
          </p:cNvPicPr>
          <p:nvPr/>
        </p:nvPicPr>
        <p:blipFill>
          <a:blip r:embed="rId5"/>
          <a:srcRect l="6985" t="3650" r="5708" b="5544"/>
          <a:stretch>
            <a:fillRect/>
          </a:stretch>
        </p:blipFill>
        <p:spPr bwMode="auto">
          <a:xfrm>
            <a:off x="-50800" y="2593975"/>
            <a:ext cx="4497388" cy="3524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" name="Picture 14" descr="TP_tmp.emf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6"/>
          <a:srcRect/>
          <a:stretch>
            <a:fillRect/>
          </a:stretch>
        </p:blipFill>
        <p:spPr bwMode="auto">
          <a:xfrm>
            <a:off x="3981450" y="6157913"/>
            <a:ext cx="233363" cy="3317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2" name="Picture 31" descr="TP_tmp.emf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7"/>
          <a:srcRect/>
          <a:stretch>
            <a:fillRect/>
          </a:stretch>
        </p:blipFill>
        <p:spPr bwMode="auto">
          <a:xfrm>
            <a:off x="22225" y="2284413"/>
            <a:ext cx="2139950" cy="330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4283" name="Title 1"/>
          <p:cNvSpPr>
            <a:spLocks noGrp="1"/>
          </p:cNvSpPr>
          <p:nvPr>
            <p:ph type="title"/>
          </p:nvPr>
        </p:nvSpPr>
        <p:spPr>
          <a:xfrm>
            <a:off x="152400" y="152400"/>
            <a:ext cx="8840788" cy="762000"/>
          </a:xfrm>
        </p:spPr>
        <p:txBody>
          <a:bodyPr/>
          <a:lstStyle/>
          <a:p>
            <a:pPr eaLnBrk="1" hangingPunct="1"/>
            <a:r>
              <a:rPr lang="en-US" dirty="0" smtClean="0"/>
              <a:t>Chromosome 22 (Lower Bound)</a:t>
            </a:r>
          </a:p>
        </p:txBody>
      </p:sp>
      <p:sp>
        <p:nvSpPr>
          <p:cNvPr id="16" name="TextBox 15"/>
          <p:cNvSpPr txBox="1">
            <a:spLocks noChangeArrowheads="1"/>
          </p:cNvSpPr>
          <p:nvPr/>
        </p:nvSpPr>
        <p:spPr bwMode="auto">
          <a:xfrm>
            <a:off x="-17463" y="6400800"/>
            <a:ext cx="3011488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sz="1800"/>
              <a:t>GRCh37 Chr 22  (G = 35M)</a:t>
            </a:r>
          </a:p>
        </p:txBody>
      </p:sp>
      <p:pic>
        <p:nvPicPr>
          <p:cNvPr id="3" name="Picture 2" descr="Ch22lower.pdf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86213" y="2338552"/>
            <a:ext cx="4409116" cy="3941379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5728139" y="1716681"/>
            <a:ext cx="105103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 smtClean="0"/>
              <a:t>triple repeat</a:t>
            </a:r>
            <a:endParaRPr lang="en-US" sz="1800" dirty="0"/>
          </a:p>
        </p:txBody>
      </p:sp>
      <p:sp>
        <p:nvSpPr>
          <p:cNvPr id="10" name="TextBox 9"/>
          <p:cNvSpPr txBox="1"/>
          <p:nvPr/>
        </p:nvSpPr>
        <p:spPr>
          <a:xfrm>
            <a:off x="6984124" y="1728951"/>
            <a:ext cx="148546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 smtClean="0"/>
              <a:t>interleaved repeat</a:t>
            </a:r>
            <a:endParaRPr lang="en-US" sz="1800" dirty="0"/>
          </a:p>
        </p:txBody>
      </p:sp>
      <p:grpSp>
        <p:nvGrpSpPr>
          <p:cNvPr id="8" name="Group 7"/>
          <p:cNvGrpSpPr/>
          <p:nvPr/>
        </p:nvGrpSpPr>
        <p:grpSpPr>
          <a:xfrm>
            <a:off x="5521436" y="5780693"/>
            <a:ext cx="1476702" cy="1036794"/>
            <a:chOff x="5521436" y="5701862"/>
            <a:chExt cx="1476702" cy="1036794"/>
          </a:xfrm>
        </p:grpSpPr>
        <p:sp>
          <p:nvSpPr>
            <p:cNvPr id="11" name="TextBox 10"/>
            <p:cNvSpPr txBox="1"/>
            <p:nvPr/>
          </p:nvSpPr>
          <p:spPr>
            <a:xfrm>
              <a:off x="5521436" y="6369324"/>
              <a:ext cx="147670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800" dirty="0" smtClean="0">
                  <a:solidFill>
                    <a:srgbClr val="0000FF"/>
                  </a:solidFill>
                </a:rPr>
                <a:t>coverage</a:t>
              </a:r>
              <a:endParaRPr lang="en-US" sz="1800" dirty="0">
                <a:solidFill>
                  <a:srgbClr val="0000FF"/>
                </a:solidFill>
              </a:endParaRPr>
            </a:p>
          </p:txBody>
        </p:sp>
        <p:cxnSp>
          <p:nvCxnSpPr>
            <p:cNvPr id="6" name="Straight Arrow Connector 5"/>
            <p:cNvCxnSpPr>
              <a:stCxn id="11" idx="0"/>
            </p:cNvCxnSpPr>
            <p:nvPr/>
          </p:nvCxnSpPr>
          <p:spPr bwMode="auto">
            <a:xfrm flipV="1">
              <a:off x="6259787" y="5701862"/>
              <a:ext cx="536902" cy="667462"/>
            </a:xfrm>
            <a:prstGeom prst="straightConnector1">
              <a:avLst/>
            </a:prstGeom>
            <a:solidFill>
              <a:schemeClr val="accent1"/>
            </a:solidFill>
            <a:ln w="28575" cap="flat" cmpd="sng" algn="ctr">
              <a:solidFill>
                <a:srgbClr val="0000FF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</p:grpSp>
      <p:pic>
        <p:nvPicPr>
          <p:cNvPr id="17" name="Picture 16" descr="latex-image-1.pdf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50828" y="1847123"/>
            <a:ext cx="484276" cy="568498"/>
          </a:xfrm>
          <a:prstGeom prst="rect">
            <a:avLst/>
          </a:prstGeom>
        </p:spPr>
      </p:pic>
      <p:grpSp>
        <p:nvGrpSpPr>
          <p:cNvPr id="18" name="Group 17"/>
          <p:cNvGrpSpPr/>
          <p:nvPr/>
        </p:nvGrpSpPr>
        <p:grpSpPr>
          <a:xfrm>
            <a:off x="5268017" y="5127300"/>
            <a:ext cx="3454400" cy="541866"/>
            <a:chOff x="2133600" y="5232400"/>
            <a:chExt cx="3454400" cy="541866"/>
          </a:xfrm>
        </p:grpSpPr>
        <p:grpSp>
          <p:nvGrpSpPr>
            <p:cNvPr id="19" name="Group 18"/>
            <p:cNvGrpSpPr/>
            <p:nvPr/>
          </p:nvGrpSpPr>
          <p:grpSpPr>
            <a:xfrm>
              <a:off x="2133600" y="5232400"/>
              <a:ext cx="3064932" cy="541866"/>
              <a:chOff x="10718800" y="4233334"/>
              <a:chExt cx="3064932" cy="541866"/>
            </a:xfrm>
          </p:grpSpPr>
          <p:cxnSp>
            <p:nvCxnSpPr>
              <p:cNvPr id="24" name="Straight Arrow Connector 23"/>
              <p:cNvCxnSpPr/>
              <p:nvPr/>
            </p:nvCxnSpPr>
            <p:spPr bwMode="auto">
              <a:xfrm flipV="1">
                <a:off x="10718800" y="4250267"/>
                <a:ext cx="0" cy="524933"/>
              </a:xfrm>
              <a:prstGeom prst="straightConnector1">
                <a:avLst/>
              </a:prstGeom>
              <a:solidFill>
                <a:schemeClr val="accent1"/>
              </a:solidFill>
              <a:ln w="9525" cap="flat" cmpd="sng" algn="ctr">
                <a:solidFill>
                  <a:srgbClr val="0000FF"/>
                </a:solidFill>
                <a:prstDash val="solid"/>
                <a:round/>
                <a:headEnd type="none" w="med" len="med"/>
                <a:tailEnd type="arrow"/>
              </a:ln>
              <a:effectLst/>
            </p:spPr>
          </p:cxnSp>
          <p:cxnSp>
            <p:nvCxnSpPr>
              <p:cNvPr id="25" name="Straight Arrow Connector 24"/>
              <p:cNvCxnSpPr/>
              <p:nvPr/>
            </p:nvCxnSpPr>
            <p:spPr bwMode="auto">
              <a:xfrm flipV="1">
                <a:off x="11142133" y="4250267"/>
                <a:ext cx="0" cy="524933"/>
              </a:xfrm>
              <a:prstGeom prst="straightConnector1">
                <a:avLst/>
              </a:prstGeom>
              <a:solidFill>
                <a:schemeClr val="accent1"/>
              </a:solidFill>
              <a:ln w="9525" cap="flat" cmpd="sng" algn="ctr">
                <a:solidFill>
                  <a:srgbClr val="0000FF"/>
                </a:solidFill>
                <a:prstDash val="solid"/>
                <a:round/>
                <a:headEnd type="none" w="med" len="med"/>
                <a:tailEnd type="arrow"/>
              </a:ln>
              <a:effectLst/>
            </p:spPr>
          </p:cxnSp>
          <p:cxnSp>
            <p:nvCxnSpPr>
              <p:cNvPr id="26" name="Straight Arrow Connector 25"/>
              <p:cNvCxnSpPr/>
              <p:nvPr/>
            </p:nvCxnSpPr>
            <p:spPr bwMode="auto">
              <a:xfrm flipV="1">
                <a:off x="11616266" y="4250267"/>
                <a:ext cx="0" cy="524933"/>
              </a:xfrm>
              <a:prstGeom prst="straightConnector1">
                <a:avLst/>
              </a:prstGeom>
              <a:solidFill>
                <a:schemeClr val="accent1"/>
              </a:solidFill>
              <a:ln w="9525" cap="flat" cmpd="sng" algn="ctr">
                <a:solidFill>
                  <a:srgbClr val="0000FF"/>
                </a:solidFill>
                <a:prstDash val="solid"/>
                <a:round/>
                <a:headEnd type="none" w="med" len="med"/>
                <a:tailEnd type="arrow"/>
              </a:ln>
              <a:effectLst/>
            </p:spPr>
          </p:cxnSp>
          <p:cxnSp>
            <p:nvCxnSpPr>
              <p:cNvPr id="27" name="Straight Arrow Connector 26"/>
              <p:cNvCxnSpPr/>
              <p:nvPr/>
            </p:nvCxnSpPr>
            <p:spPr bwMode="auto">
              <a:xfrm flipV="1">
                <a:off x="12039599" y="4250267"/>
                <a:ext cx="0" cy="524933"/>
              </a:xfrm>
              <a:prstGeom prst="straightConnector1">
                <a:avLst/>
              </a:prstGeom>
              <a:solidFill>
                <a:schemeClr val="accent1"/>
              </a:solidFill>
              <a:ln w="9525" cap="flat" cmpd="sng" algn="ctr">
                <a:solidFill>
                  <a:srgbClr val="0000FF"/>
                </a:solidFill>
                <a:prstDash val="solid"/>
                <a:round/>
                <a:headEnd type="none" w="med" len="med"/>
                <a:tailEnd type="arrow"/>
              </a:ln>
              <a:effectLst/>
            </p:spPr>
          </p:cxnSp>
          <p:cxnSp>
            <p:nvCxnSpPr>
              <p:cNvPr id="28" name="Straight Arrow Connector 27"/>
              <p:cNvCxnSpPr/>
              <p:nvPr/>
            </p:nvCxnSpPr>
            <p:spPr bwMode="auto">
              <a:xfrm flipV="1">
                <a:off x="12462933" y="4233334"/>
                <a:ext cx="0" cy="524933"/>
              </a:xfrm>
              <a:prstGeom prst="straightConnector1">
                <a:avLst/>
              </a:prstGeom>
              <a:solidFill>
                <a:schemeClr val="accent1"/>
              </a:solidFill>
              <a:ln w="9525" cap="flat" cmpd="sng" algn="ctr">
                <a:solidFill>
                  <a:srgbClr val="0000FF"/>
                </a:solidFill>
                <a:prstDash val="solid"/>
                <a:round/>
                <a:headEnd type="none" w="med" len="med"/>
                <a:tailEnd type="arrow"/>
              </a:ln>
              <a:effectLst/>
            </p:spPr>
          </p:cxnSp>
          <p:cxnSp>
            <p:nvCxnSpPr>
              <p:cNvPr id="29" name="Straight Arrow Connector 28"/>
              <p:cNvCxnSpPr/>
              <p:nvPr/>
            </p:nvCxnSpPr>
            <p:spPr bwMode="auto">
              <a:xfrm flipV="1">
                <a:off x="12886266" y="4233334"/>
                <a:ext cx="0" cy="524933"/>
              </a:xfrm>
              <a:prstGeom prst="straightConnector1">
                <a:avLst/>
              </a:prstGeom>
              <a:solidFill>
                <a:schemeClr val="accent1"/>
              </a:solidFill>
              <a:ln w="9525" cap="flat" cmpd="sng" algn="ctr">
                <a:solidFill>
                  <a:srgbClr val="0000FF"/>
                </a:solidFill>
                <a:prstDash val="solid"/>
                <a:round/>
                <a:headEnd type="none" w="med" len="med"/>
                <a:tailEnd type="arrow"/>
              </a:ln>
              <a:effectLst/>
            </p:spPr>
          </p:cxnSp>
          <p:cxnSp>
            <p:nvCxnSpPr>
              <p:cNvPr id="30" name="Straight Arrow Connector 29"/>
              <p:cNvCxnSpPr/>
              <p:nvPr/>
            </p:nvCxnSpPr>
            <p:spPr bwMode="auto">
              <a:xfrm flipV="1">
                <a:off x="13360399" y="4233334"/>
                <a:ext cx="0" cy="524933"/>
              </a:xfrm>
              <a:prstGeom prst="straightConnector1">
                <a:avLst/>
              </a:prstGeom>
              <a:solidFill>
                <a:schemeClr val="accent1"/>
              </a:solidFill>
              <a:ln w="9525" cap="flat" cmpd="sng" algn="ctr">
                <a:solidFill>
                  <a:srgbClr val="0000FF"/>
                </a:solidFill>
                <a:prstDash val="solid"/>
                <a:round/>
                <a:headEnd type="none" w="med" len="med"/>
                <a:tailEnd type="arrow"/>
              </a:ln>
              <a:effectLst/>
            </p:spPr>
          </p:cxnSp>
          <p:cxnSp>
            <p:nvCxnSpPr>
              <p:cNvPr id="31" name="Straight Arrow Connector 30"/>
              <p:cNvCxnSpPr/>
              <p:nvPr/>
            </p:nvCxnSpPr>
            <p:spPr bwMode="auto">
              <a:xfrm flipV="1">
                <a:off x="13783732" y="4233334"/>
                <a:ext cx="0" cy="524933"/>
              </a:xfrm>
              <a:prstGeom prst="straightConnector1">
                <a:avLst/>
              </a:prstGeom>
              <a:solidFill>
                <a:schemeClr val="accent1"/>
              </a:solidFill>
              <a:ln w="9525" cap="flat" cmpd="sng" algn="ctr">
                <a:solidFill>
                  <a:srgbClr val="0000FF"/>
                </a:solidFill>
                <a:prstDash val="solid"/>
                <a:round/>
                <a:headEnd type="none" w="med" len="med"/>
                <a:tailEnd type="arrow"/>
              </a:ln>
              <a:effectLst/>
            </p:spPr>
          </p:cxnSp>
        </p:grpSp>
        <p:cxnSp>
          <p:nvCxnSpPr>
            <p:cNvPr id="20" name="Straight Arrow Connector 19"/>
            <p:cNvCxnSpPr/>
            <p:nvPr/>
          </p:nvCxnSpPr>
          <p:spPr bwMode="auto">
            <a:xfrm flipV="1">
              <a:off x="5588000" y="5249333"/>
              <a:ext cx="0" cy="524933"/>
            </a:xfrm>
            <a:prstGeom prst="straightConnector1">
              <a:avLst/>
            </a:prstGeom>
            <a:solidFill>
              <a:schemeClr val="accent1"/>
            </a:solidFill>
            <a:ln w="9525" cap="flat" cmpd="sng" algn="ctr">
              <a:solidFill>
                <a:srgbClr val="0000FF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</p:grpSp>
      <p:grpSp>
        <p:nvGrpSpPr>
          <p:cNvPr id="33" name="Group 32"/>
          <p:cNvGrpSpPr/>
          <p:nvPr/>
        </p:nvGrpSpPr>
        <p:grpSpPr>
          <a:xfrm rot="5400000">
            <a:off x="6615676" y="3991612"/>
            <a:ext cx="2556940" cy="660397"/>
            <a:chOff x="3454399" y="5113869"/>
            <a:chExt cx="2556940" cy="660397"/>
          </a:xfrm>
        </p:grpSpPr>
        <p:grpSp>
          <p:nvGrpSpPr>
            <p:cNvPr id="34" name="Group 33"/>
            <p:cNvGrpSpPr/>
            <p:nvPr/>
          </p:nvGrpSpPr>
          <p:grpSpPr>
            <a:xfrm>
              <a:off x="3454399" y="5181601"/>
              <a:ext cx="1744142" cy="592665"/>
              <a:chOff x="12039599" y="4182535"/>
              <a:chExt cx="1744142" cy="592665"/>
            </a:xfrm>
          </p:grpSpPr>
          <p:cxnSp>
            <p:nvCxnSpPr>
              <p:cNvPr id="40" name="Straight Arrow Connector 39"/>
              <p:cNvCxnSpPr/>
              <p:nvPr/>
            </p:nvCxnSpPr>
            <p:spPr bwMode="auto">
              <a:xfrm flipV="1">
                <a:off x="12039599" y="4250267"/>
                <a:ext cx="0" cy="524933"/>
              </a:xfrm>
              <a:prstGeom prst="straightConnector1">
                <a:avLst/>
              </a:prstGeom>
              <a:solidFill>
                <a:schemeClr val="accent1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arrow"/>
              </a:ln>
              <a:effectLst/>
            </p:spPr>
          </p:cxnSp>
          <p:cxnSp>
            <p:nvCxnSpPr>
              <p:cNvPr id="41" name="Straight Arrow Connector 40"/>
              <p:cNvCxnSpPr/>
              <p:nvPr/>
            </p:nvCxnSpPr>
            <p:spPr bwMode="auto">
              <a:xfrm flipV="1">
                <a:off x="12462933" y="4233334"/>
                <a:ext cx="0" cy="524933"/>
              </a:xfrm>
              <a:prstGeom prst="straightConnector1">
                <a:avLst/>
              </a:prstGeom>
              <a:solidFill>
                <a:schemeClr val="accent1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arrow"/>
              </a:ln>
              <a:effectLst/>
            </p:spPr>
          </p:cxnSp>
          <p:cxnSp>
            <p:nvCxnSpPr>
              <p:cNvPr id="42" name="Straight Arrow Connector 41"/>
              <p:cNvCxnSpPr/>
              <p:nvPr/>
            </p:nvCxnSpPr>
            <p:spPr bwMode="auto">
              <a:xfrm flipV="1">
                <a:off x="12886266" y="4233334"/>
                <a:ext cx="0" cy="524933"/>
              </a:xfrm>
              <a:prstGeom prst="straightConnector1">
                <a:avLst/>
              </a:prstGeom>
              <a:solidFill>
                <a:schemeClr val="accent1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arrow"/>
              </a:ln>
              <a:effectLst/>
            </p:spPr>
          </p:cxnSp>
          <p:cxnSp>
            <p:nvCxnSpPr>
              <p:cNvPr id="43" name="Straight Arrow Connector 42"/>
              <p:cNvCxnSpPr/>
              <p:nvPr/>
            </p:nvCxnSpPr>
            <p:spPr bwMode="auto">
              <a:xfrm flipV="1">
                <a:off x="13360399" y="4233334"/>
                <a:ext cx="0" cy="524933"/>
              </a:xfrm>
              <a:prstGeom prst="straightConnector1">
                <a:avLst/>
              </a:prstGeom>
              <a:solidFill>
                <a:schemeClr val="accent1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arrow"/>
              </a:ln>
              <a:effectLst/>
            </p:spPr>
          </p:cxnSp>
          <p:cxnSp>
            <p:nvCxnSpPr>
              <p:cNvPr id="44" name="Straight Arrow Connector 43"/>
              <p:cNvCxnSpPr/>
              <p:nvPr/>
            </p:nvCxnSpPr>
            <p:spPr bwMode="auto">
              <a:xfrm flipV="1">
                <a:off x="13783741" y="4182535"/>
                <a:ext cx="0" cy="524933"/>
              </a:xfrm>
              <a:prstGeom prst="straightConnector1">
                <a:avLst/>
              </a:prstGeom>
              <a:solidFill>
                <a:schemeClr val="accent1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arrow"/>
              </a:ln>
              <a:effectLst/>
            </p:spPr>
          </p:cxnSp>
        </p:grpSp>
        <p:cxnSp>
          <p:nvCxnSpPr>
            <p:cNvPr id="35" name="Straight Arrow Connector 34"/>
            <p:cNvCxnSpPr/>
            <p:nvPr/>
          </p:nvCxnSpPr>
          <p:spPr bwMode="auto">
            <a:xfrm flipV="1">
              <a:off x="5588006" y="5130802"/>
              <a:ext cx="0" cy="524933"/>
            </a:xfrm>
            <a:prstGeom prst="straightConnector1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  <p:cxnSp>
          <p:nvCxnSpPr>
            <p:cNvPr id="36" name="Straight Arrow Connector 35"/>
            <p:cNvCxnSpPr/>
            <p:nvPr/>
          </p:nvCxnSpPr>
          <p:spPr bwMode="auto">
            <a:xfrm flipV="1">
              <a:off x="6011339" y="5113869"/>
              <a:ext cx="0" cy="524933"/>
            </a:xfrm>
            <a:prstGeom prst="straightConnector1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</p:grpSp>
      <p:sp>
        <p:nvSpPr>
          <p:cNvPr id="45" name="TextBox 44"/>
          <p:cNvSpPr txBox="1"/>
          <p:nvPr/>
        </p:nvSpPr>
        <p:spPr>
          <a:xfrm>
            <a:off x="7639206" y="3571182"/>
            <a:ext cx="1408449" cy="646331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1800" dirty="0" smtClean="0">
                <a:solidFill>
                  <a:srgbClr val="FF0000"/>
                </a:solidFill>
              </a:rPr>
              <a:t>what is achievable?</a:t>
            </a:r>
            <a:endParaRPr lang="en-US" sz="18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31667159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4" grpId="0"/>
      <p:bldP spid="10" grpId="0"/>
      <p:bldP spid="45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5332120" cy="762000"/>
          </a:xfrm>
        </p:spPr>
        <p:txBody>
          <a:bodyPr/>
          <a:lstStyle/>
          <a:p>
            <a:pPr algn="l"/>
            <a:r>
              <a:rPr lang="en-US" dirty="0" smtClean="0"/>
              <a:t>Greedy algorithm</a:t>
            </a:r>
            <a:endParaRPr lang="en-US" dirty="0"/>
          </a:p>
        </p:txBody>
      </p:sp>
      <p:sp>
        <p:nvSpPr>
          <p:cNvPr id="4" name="Line 3"/>
          <p:cNvSpPr>
            <a:spLocks noChangeShapeType="1"/>
          </p:cNvSpPr>
          <p:nvPr/>
        </p:nvSpPr>
        <p:spPr bwMode="auto">
          <a:xfrm flipV="1">
            <a:off x="534276" y="1232268"/>
            <a:ext cx="8049169" cy="0"/>
          </a:xfrm>
          <a:prstGeom prst="line">
            <a:avLst/>
          </a:prstGeom>
          <a:noFill/>
          <a:ln w="76200" cmpd="sng">
            <a:solidFill>
              <a:srgbClr val="0000FF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>
              <a:ln w="127000" cmpd="sng">
                <a:solidFill>
                  <a:srgbClr val="0000FF"/>
                </a:solidFill>
              </a:ln>
            </a:endParaRPr>
          </a:p>
        </p:txBody>
      </p:sp>
      <p:sp>
        <p:nvSpPr>
          <p:cNvPr id="6" name="Line 60"/>
          <p:cNvSpPr>
            <a:spLocks noChangeShapeType="1"/>
          </p:cNvSpPr>
          <p:nvPr/>
        </p:nvSpPr>
        <p:spPr bwMode="auto">
          <a:xfrm flipV="1">
            <a:off x="899019" y="1706711"/>
            <a:ext cx="548330" cy="0"/>
          </a:xfrm>
          <a:prstGeom prst="line">
            <a:avLst/>
          </a:prstGeom>
          <a:noFill/>
          <a:ln w="57150" cmpd="sng">
            <a:solidFill>
              <a:srgbClr val="0000FF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7" name="Line 60"/>
          <p:cNvSpPr>
            <a:spLocks noChangeShapeType="1"/>
          </p:cNvSpPr>
          <p:nvPr/>
        </p:nvSpPr>
        <p:spPr bwMode="auto">
          <a:xfrm flipV="1">
            <a:off x="1265977" y="1859111"/>
            <a:ext cx="548330" cy="0"/>
          </a:xfrm>
          <a:prstGeom prst="line">
            <a:avLst/>
          </a:prstGeom>
          <a:noFill/>
          <a:ln w="57150" cmpd="sng">
            <a:solidFill>
              <a:srgbClr val="0000FF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8" name="Line 60"/>
          <p:cNvSpPr>
            <a:spLocks noChangeShapeType="1"/>
          </p:cNvSpPr>
          <p:nvPr/>
        </p:nvSpPr>
        <p:spPr bwMode="auto">
          <a:xfrm flipV="1">
            <a:off x="1632935" y="2011511"/>
            <a:ext cx="548330" cy="0"/>
          </a:xfrm>
          <a:prstGeom prst="line">
            <a:avLst/>
          </a:prstGeom>
          <a:noFill/>
          <a:ln w="57150" cmpd="sng">
            <a:solidFill>
              <a:srgbClr val="0000FF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9" name="Line 60"/>
          <p:cNvSpPr>
            <a:spLocks noChangeShapeType="1"/>
          </p:cNvSpPr>
          <p:nvPr/>
        </p:nvSpPr>
        <p:spPr bwMode="auto">
          <a:xfrm flipV="1">
            <a:off x="1788995" y="1743497"/>
            <a:ext cx="548330" cy="0"/>
          </a:xfrm>
          <a:prstGeom prst="line">
            <a:avLst/>
          </a:prstGeom>
          <a:noFill/>
          <a:ln w="57150" cmpd="sng">
            <a:solidFill>
              <a:srgbClr val="0000FF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0" name="Line 60"/>
          <p:cNvSpPr>
            <a:spLocks noChangeShapeType="1"/>
          </p:cNvSpPr>
          <p:nvPr/>
        </p:nvSpPr>
        <p:spPr bwMode="auto">
          <a:xfrm flipV="1">
            <a:off x="1966149" y="1904656"/>
            <a:ext cx="548330" cy="0"/>
          </a:xfrm>
          <a:prstGeom prst="line">
            <a:avLst/>
          </a:prstGeom>
          <a:noFill/>
          <a:ln w="57150" cmpd="sng">
            <a:solidFill>
              <a:srgbClr val="0000FF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1" name="Line 60"/>
          <p:cNvSpPr>
            <a:spLocks noChangeShapeType="1"/>
          </p:cNvSpPr>
          <p:nvPr/>
        </p:nvSpPr>
        <p:spPr bwMode="auto">
          <a:xfrm flipV="1">
            <a:off x="2396376" y="1820573"/>
            <a:ext cx="548330" cy="0"/>
          </a:xfrm>
          <a:prstGeom prst="line">
            <a:avLst/>
          </a:prstGeom>
          <a:noFill/>
          <a:ln w="57150" cmpd="sng">
            <a:solidFill>
              <a:srgbClr val="0000FF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2" name="Line 60"/>
          <p:cNvSpPr>
            <a:spLocks noChangeShapeType="1"/>
          </p:cNvSpPr>
          <p:nvPr/>
        </p:nvSpPr>
        <p:spPr bwMode="auto">
          <a:xfrm flipV="1">
            <a:off x="3770575" y="2034282"/>
            <a:ext cx="548330" cy="0"/>
          </a:xfrm>
          <a:prstGeom prst="line">
            <a:avLst/>
          </a:prstGeom>
          <a:noFill/>
          <a:ln w="57150" cmpd="sng">
            <a:solidFill>
              <a:srgbClr val="0000FF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grpSp>
        <p:nvGrpSpPr>
          <p:cNvPr id="58" name="Group 57"/>
          <p:cNvGrpSpPr/>
          <p:nvPr/>
        </p:nvGrpSpPr>
        <p:grpSpPr>
          <a:xfrm>
            <a:off x="3172470" y="1690946"/>
            <a:ext cx="556768" cy="119117"/>
            <a:chOff x="3172470" y="2305597"/>
            <a:chExt cx="556768" cy="119117"/>
          </a:xfrm>
        </p:grpSpPr>
        <p:sp>
          <p:nvSpPr>
            <p:cNvPr id="13" name="Line 60"/>
            <p:cNvSpPr>
              <a:spLocks noChangeShapeType="1"/>
            </p:cNvSpPr>
            <p:nvPr/>
          </p:nvSpPr>
          <p:spPr bwMode="auto">
            <a:xfrm flipV="1">
              <a:off x="3172470" y="2424714"/>
              <a:ext cx="548330" cy="0"/>
            </a:xfrm>
            <a:prstGeom prst="line">
              <a:avLst/>
            </a:prstGeom>
            <a:noFill/>
            <a:ln w="57150" cmpd="sng">
              <a:solidFill>
                <a:srgbClr val="0000FF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4" name="Line 60"/>
            <p:cNvSpPr>
              <a:spLocks noChangeShapeType="1"/>
            </p:cNvSpPr>
            <p:nvPr/>
          </p:nvSpPr>
          <p:spPr bwMode="auto">
            <a:xfrm flipV="1">
              <a:off x="3180908" y="2305597"/>
              <a:ext cx="548330" cy="0"/>
            </a:xfrm>
            <a:prstGeom prst="line">
              <a:avLst/>
            </a:prstGeom>
            <a:noFill/>
            <a:ln w="57150" cmpd="sng">
              <a:solidFill>
                <a:srgbClr val="0000FF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5" name="Line 60"/>
          <p:cNvSpPr>
            <a:spLocks noChangeShapeType="1"/>
          </p:cNvSpPr>
          <p:nvPr/>
        </p:nvSpPr>
        <p:spPr bwMode="auto">
          <a:xfrm flipV="1">
            <a:off x="3505687" y="1930932"/>
            <a:ext cx="548330" cy="0"/>
          </a:xfrm>
          <a:prstGeom prst="line">
            <a:avLst/>
          </a:prstGeom>
          <a:noFill/>
          <a:ln w="57150" cmpd="sng">
            <a:solidFill>
              <a:srgbClr val="0000FF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0" name="Line 60"/>
          <p:cNvSpPr>
            <a:spLocks noChangeShapeType="1"/>
          </p:cNvSpPr>
          <p:nvPr/>
        </p:nvSpPr>
        <p:spPr bwMode="auto">
          <a:xfrm flipV="1">
            <a:off x="565802" y="1822325"/>
            <a:ext cx="548330" cy="0"/>
          </a:xfrm>
          <a:prstGeom prst="line">
            <a:avLst/>
          </a:prstGeom>
          <a:noFill/>
          <a:ln w="57150" cmpd="sng">
            <a:solidFill>
              <a:srgbClr val="0000FF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2" name="Line 60"/>
          <p:cNvSpPr>
            <a:spLocks noChangeShapeType="1"/>
          </p:cNvSpPr>
          <p:nvPr/>
        </p:nvSpPr>
        <p:spPr bwMode="auto">
          <a:xfrm flipV="1">
            <a:off x="4160730" y="1701454"/>
            <a:ext cx="548330" cy="0"/>
          </a:xfrm>
          <a:prstGeom prst="line">
            <a:avLst/>
          </a:prstGeom>
          <a:noFill/>
          <a:ln w="57150" cmpd="sng">
            <a:solidFill>
              <a:srgbClr val="0000FF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3" name="Line 60"/>
          <p:cNvSpPr>
            <a:spLocks noChangeShapeType="1"/>
          </p:cNvSpPr>
          <p:nvPr/>
        </p:nvSpPr>
        <p:spPr bwMode="auto">
          <a:xfrm flipV="1">
            <a:off x="4527687" y="1853854"/>
            <a:ext cx="548330" cy="0"/>
          </a:xfrm>
          <a:prstGeom prst="line">
            <a:avLst/>
          </a:prstGeom>
          <a:noFill/>
          <a:ln w="57150" cmpd="sng">
            <a:solidFill>
              <a:srgbClr val="0000FF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4" name="Line 60"/>
          <p:cNvSpPr>
            <a:spLocks noChangeShapeType="1"/>
          </p:cNvSpPr>
          <p:nvPr/>
        </p:nvSpPr>
        <p:spPr bwMode="auto">
          <a:xfrm flipV="1">
            <a:off x="4894645" y="2006254"/>
            <a:ext cx="548330" cy="0"/>
          </a:xfrm>
          <a:prstGeom prst="line">
            <a:avLst/>
          </a:prstGeom>
          <a:noFill/>
          <a:ln w="57150" cmpd="sng">
            <a:solidFill>
              <a:srgbClr val="0000FF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5" name="Line 60"/>
          <p:cNvSpPr>
            <a:spLocks noChangeShapeType="1"/>
          </p:cNvSpPr>
          <p:nvPr/>
        </p:nvSpPr>
        <p:spPr bwMode="auto">
          <a:xfrm flipV="1">
            <a:off x="5050706" y="1738240"/>
            <a:ext cx="548330" cy="0"/>
          </a:xfrm>
          <a:prstGeom prst="line">
            <a:avLst/>
          </a:prstGeom>
          <a:noFill/>
          <a:ln w="57150" cmpd="sng">
            <a:solidFill>
              <a:srgbClr val="0000FF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6" name="Line 60"/>
          <p:cNvSpPr>
            <a:spLocks noChangeShapeType="1"/>
          </p:cNvSpPr>
          <p:nvPr/>
        </p:nvSpPr>
        <p:spPr bwMode="auto">
          <a:xfrm flipV="1">
            <a:off x="5227860" y="1899399"/>
            <a:ext cx="548330" cy="0"/>
          </a:xfrm>
          <a:prstGeom prst="line">
            <a:avLst/>
          </a:prstGeom>
          <a:noFill/>
          <a:ln w="57150" cmpd="sng">
            <a:solidFill>
              <a:srgbClr val="0000FF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7" name="Line 60"/>
          <p:cNvSpPr>
            <a:spLocks noChangeShapeType="1"/>
          </p:cNvSpPr>
          <p:nvPr/>
        </p:nvSpPr>
        <p:spPr bwMode="auto">
          <a:xfrm flipV="1">
            <a:off x="5658086" y="1815316"/>
            <a:ext cx="548330" cy="0"/>
          </a:xfrm>
          <a:prstGeom prst="line">
            <a:avLst/>
          </a:prstGeom>
          <a:noFill/>
          <a:ln w="57150" cmpd="sng">
            <a:solidFill>
              <a:srgbClr val="0000FF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8" name="Line 60"/>
          <p:cNvSpPr>
            <a:spLocks noChangeShapeType="1"/>
          </p:cNvSpPr>
          <p:nvPr/>
        </p:nvSpPr>
        <p:spPr bwMode="auto">
          <a:xfrm flipV="1">
            <a:off x="6025044" y="1967716"/>
            <a:ext cx="548330" cy="0"/>
          </a:xfrm>
          <a:prstGeom prst="line">
            <a:avLst/>
          </a:prstGeom>
          <a:noFill/>
          <a:ln w="57150" cmpd="sng">
            <a:solidFill>
              <a:srgbClr val="0000FF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9" name="Line 60"/>
          <p:cNvSpPr>
            <a:spLocks noChangeShapeType="1"/>
          </p:cNvSpPr>
          <p:nvPr/>
        </p:nvSpPr>
        <p:spPr bwMode="auto">
          <a:xfrm flipV="1">
            <a:off x="6434181" y="1804806"/>
            <a:ext cx="548330" cy="0"/>
          </a:xfrm>
          <a:prstGeom prst="line">
            <a:avLst/>
          </a:prstGeom>
          <a:noFill/>
          <a:ln w="57150" cmpd="sng">
            <a:solidFill>
              <a:srgbClr val="0000FF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0" name="Line 60"/>
          <p:cNvSpPr>
            <a:spLocks noChangeShapeType="1"/>
          </p:cNvSpPr>
          <p:nvPr/>
        </p:nvSpPr>
        <p:spPr bwMode="auto">
          <a:xfrm flipV="1">
            <a:off x="5689376" y="1676931"/>
            <a:ext cx="548330" cy="0"/>
          </a:xfrm>
          <a:prstGeom prst="line">
            <a:avLst/>
          </a:prstGeom>
          <a:noFill/>
          <a:ln w="57150" cmpd="sng">
            <a:solidFill>
              <a:srgbClr val="0000FF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1" name="Line 60"/>
          <p:cNvSpPr>
            <a:spLocks noChangeShapeType="1"/>
          </p:cNvSpPr>
          <p:nvPr/>
        </p:nvSpPr>
        <p:spPr bwMode="auto">
          <a:xfrm flipV="1">
            <a:off x="6767397" y="1925675"/>
            <a:ext cx="548330" cy="0"/>
          </a:xfrm>
          <a:prstGeom prst="line">
            <a:avLst/>
          </a:prstGeom>
          <a:noFill/>
          <a:ln w="57150" cmpd="sng">
            <a:solidFill>
              <a:srgbClr val="0000FF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3" name="Line 60"/>
          <p:cNvSpPr>
            <a:spLocks noChangeShapeType="1"/>
          </p:cNvSpPr>
          <p:nvPr/>
        </p:nvSpPr>
        <p:spPr bwMode="auto">
          <a:xfrm flipV="1">
            <a:off x="7374775" y="1993992"/>
            <a:ext cx="548330" cy="0"/>
          </a:xfrm>
          <a:prstGeom prst="line">
            <a:avLst/>
          </a:prstGeom>
          <a:noFill/>
          <a:ln w="57150" cmpd="sng">
            <a:solidFill>
              <a:srgbClr val="0000FF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4" name="Line 60"/>
          <p:cNvSpPr>
            <a:spLocks noChangeShapeType="1"/>
          </p:cNvSpPr>
          <p:nvPr/>
        </p:nvSpPr>
        <p:spPr bwMode="auto">
          <a:xfrm flipV="1">
            <a:off x="7678464" y="1682185"/>
            <a:ext cx="548330" cy="0"/>
          </a:xfrm>
          <a:prstGeom prst="line">
            <a:avLst/>
          </a:prstGeom>
          <a:noFill/>
          <a:ln w="57150" cmpd="sng">
            <a:solidFill>
              <a:srgbClr val="0000FF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" name="Line 60"/>
          <p:cNvSpPr>
            <a:spLocks noChangeShapeType="1"/>
          </p:cNvSpPr>
          <p:nvPr/>
        </p:nvSpPr>
        <p:spPr bwMode="auto">
          <a:xfrm flipV="1">
            <a:off x="8047370" y="1598103"/>
            <a:ext cx="548330" cy="0"/>
          </a:xfrm>
          <a:prstGeom prst="line">
            <a:avLst/>
          </a:prstGeom>
          <a:noFill/>
          <a:ln w="57150" cmpd="sng">
            <a:solidFill>
              <a:srgbClr val="0000FF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6" name="Line 60"/>
          <p:cNvSpPr>
            <a:spLocks noChangeShapeType="1"/>
          </p:cNvSpPr>
          <p:nvPr/>
        </p:nvSpPr>
        <p:spPr bwMode="auto">
          <a:xfrm flipV="1">
            <a:off x="3827513" y="1817068"/>
            <a:ext cx="548330" cy="0"/>
          </a:xfrm>
          <a:prstGeom prst="line">
            <a:avLst/>
          </a:prstGeom>
          <a:noFill/>
          <a:ln w="57150" cmpd="sng">
            <a:solidFill>
              <a:srgbClr val="0000FF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7" name="Line 60"/>
          <p:cNvSpPr>
            <a:spLocks noChangeShapeType="1"/>
          </p:cNvSpPr>
          <p:nvPr/>
        </p:nvSpPr>
        <p:spPr bwMode="auto">
          <a:xfrm flipV="1">
            <a:off x="647251" y="1958959"/>
            <a:ext cx="548330" cy="0"/>
          </a:xfrm>
          <a:prstGeom prst="line">
            <a:avLst/>
          </a:prstGeom>
          <a:noFill/>
          <a:ln w="57150" cmpd="sng">
            <a:solidFill>
              <a:srgbClr val="0000FF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grpSp>
        <p:nvGrpSpPr>
          <p:cNvPr id="62" name="Group 61"/>
          <p:cNvGrpSpPr/>
          <p:nvPr/>
        </p:nvGrpSpPr>
        <p:grpSpPr>
          <a:xfrm>
            <a:off x="7089244" y="1717220"/>
            <a:ext cx="593441" cy="89338"/>
            <a:chOff x="7089244" y="2331871"/>
            <a:chExt cx="593441" cy="89338"/>
          </a:xfrm>
        </p:grpSpPr>
        <p:sp>
          <p:nvSpPr>
            <p:cNvPr id="32" name="Line 60"/>
            <p:cNvSpPr>
              <a:spLocks noChangeShapeType="1"/>
            </p:cNvSpPr>
            <p:nvPr/>
          </p:nvSpPr>
          <p:spPr bwMode="auto">
            <a:xfrm flipV="1">
              <a:off x="7134355" y="2421209"/>
              <a:ext cx="548330" cy="0"/>
            </a:xfrm>
            <a:prstGeom prst="line">
              <a:avLst/>
            </a:prstGeom>
            <a:noFill/>
            <a:ln w="57150" cmpd="sng">
              <a:solidFill>
                <a:srgbClr val="0000FF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8" name="Line 60"/>
            <p:cNvSpPr>
              <a:spLocks noChangeShapeType="1"/>
            </p:cNvSpPr>
            <p:nvPr/>
          </p:nvSpPr>
          <p:spPr bwMode="auto">
            <a:xfrm flipV="1">
              <a:off x="7089244" y="2331871"/>
              <a:ext cx="548330" cy="0"/>
            </a:xfrm>
            <a:prstGeom prst="line">
              <a:avLst/>
            </a:prstGeom>
            <a:noFill/>
            <a:ln w="57150" cmpd="sng">
              <a:solidFill>
                <a:srgbClr val="0000FF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40" name="Line 60"/>
          <p:cNvSpPr>
            <a:spLocks noChangeShapeType="1"/>
          </p:cNvSpPr>
          <p:nvPr/>
        </p:nvSpPr>
        <p:spPr bwMode="auto">
          <a:xfrm flipV="1">
            <a:off x="769872" y="2046544"/>
            <a:ext cx="548330" cy="0"/>
          </a:xfrm>
          <a:prstGeom prst="line">
            <a:avLst/>
          </a:prstGeom>
          <a:noFill/>
          <a:ln w="57150" cmpd="sng">
            <a:solidFill>
              <a:srgbClr val="0000FF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1" name="Line 60"/>
          <p:cNvSpPr>
            <a:spLocks noChangeShapeType="1"/>
          </p:cNvSpPr>
          <p:nvPr/>
        </p:nvSpPr>
        <p:spPr bwMode="auto">
          <a:xfrm flipV="1">
            <a:off x="4443238" y="2111358"/>
            <a:ext cx="548330" cy="0"/>
          </a:xfrm>
          <a:prstGeom prst="line">
            <a:avLst/>
          </a:prstGeom>
          <a:noFill/>
          <a:ln w="57150" cmpd="sng">
            <a:solidFill>
              <a:srgbClr val="0000FF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2" name="Line 60"/>
          <p:cNvSpPr>
            <a:spLocks noChangeShapeType="1"/>
          </p:cNvSpPr>
          <p:nvPr/>
        </p:nvSpPr>
        <p:spPr bwMode="auto">
          <a:xfrm flipV="1">
            <a:off x="5979501" y="2097344"/>
            <a:ext cx="548330" cy="0"/>
          </a:xfrm>
          <a:prstGeom prst="line">
            <a:avLst/>
          </a:prstGeom>
          <a:noFill/>
          <a:ln w="57150" cmpd="sng">
            <a:solidFill>
              <a:srgbClr val="0000FF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3" name="Line 60"/>
          <p:cNvSpPr>
            <a:spLocks noChangeShapeType="1"/>
          </p:cNvSpPr>
          <p:nvPr/>
        </p:nvSpPr>
        <p:spPr bwMode="auto">
          <a:xfrm flipV="1">
            <a:off x="2724798" y="1951951"/>
            <a:ext cx="548330" cy="0"/>
          </a:xfrm>
          <a:prstGeom prst="line">
            <a:avLst/>
          </a:prstGeom>
          <a:noFill/>
          <a:ln w="57150" cmpd="sng">
            <a:solidFill>
              <a:srgbClr val="0000FF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grpSp>
        <p:nvGrpSpPr>
          <p:cNvPr id="51" name="Group 50"/>
          <p:cNvGrpSpPr/>
          <p:nvPr/>
        </p:nvGrpSpPr>
        <p:grpSpPr>
          <a:xfrm>
            <a:off x="3174080" y="1694450"/>
            <a:ext cx="556768" cy="119117"/>
            <a:chOff x="3167215" y="2309100"/>
            <a:chExt cx="556768" cy="119117"/>
          </a:xfrm>
        </p:grpSpPr>
        <p:sp>
          <p:nvSpPr>
            <p:cNvPr id="49" name="Line 60"/>
            <p:cNvSpPr>
              <a:spLocks noChangeShapeType="1"/>
            </p:cNvSpPr>
            <p:nvPr/>
          </p:nvSpPr>
          <p:spPr bwMode="auto">
            <a:xfrm flipV="1">
              <a:off x="3167215" y="2428217"/>
              <a:ext cx="548330" cy="0"/>
            </a:xfrm>
            <a:prstGeom prst="line">
              <a:avLst/>
            </a:prstGeom>
            <a:noFill/>
            <a:ln w="57150" cmpd="sng">
              <a:solidFill>
                <a:srgbClr val="00CC99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0" name="Line 60"/>
            <p:cNvSpPr>
              <a:spLocks noChangeShapeType="1"/>
            </p:cNvSpPr>
            <p:nvPr/>
          </p:nvSpPr>
          <p:spPr bwMode="auto">
            <a:xfrm flipV="1">
              <a:off x="3175653" y="2309100"/>
              <a:ext cx="548330" cy="0"/>
            </a:xfrm>
            <a:prstGeom prst="line">
              <a:avLst/>
            </a:prstGeom>
            <a:noFill/>
            <a:ln w="57150" cmpd="sng">
              <a:solidFill>
                <a:srgbClr val="00CC99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52" name="Line 60"/>
          <p:cNvSpPr>
            <a:spLocks noChangeShapeType="1"/>
          </p:cNvSpPr>
          <p:nvPr/>
        </p:nvSpPr>
        <p:spPr bwMode="auto">
          <a:xfrm flipV="1">
            <a:off x="3158658" y="1747379"/>
            <a:ext cx="575829" cy="0"/>
          </a:xfrm>
          <a:prstGeom prst="line">
            <a:avLst/>
          </a:prstGeom>
          <a:noFill/>
          <a:ln w="57150" cmpd="sng">
            <a:solidFill>
              <a:srgbClr val="0000FF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grpSp>
        <p:nvGrpSpPr>
          <p:cNvPr id="66" name="Group 65"/>
          <p:cNvGrpSpPr/>
          <p:nvPr/>
        </p:nvGrpSpPr>
        <p:grpSpPr>
          <a:xfrm>
            <a:off x="7090617" y="1711728"/>
            <a:ext cx="593441" cy="89338"/>
            <a:chOff x="7089244" y="2331871"/>
            <a:chExt cx="593441" cy="89338"/>
          </a:xfrm>
        </p:grpSpPr>
        <p:sp>
          <p:nvSpPr>
            <p:cNvPr id="67" name="Line 60"/>
            <p:cNvSpPr>
              <a:spLocks noChangeShapeType="1"/>
            </p:cNvSpPr>
            <p:nvPr/>
          </p:nvSpPr>
          <p:spPr bwMode="auto">
            <a:xfrm flipV="1">
              <a:off x="7134355" y="2421209"/>
              <a:ext cx="548330" cy="0"/>
            </a:xfrm>
            <a:prstGeom prst="line">
              <a:avLst/>
            </a:prstGeom>
            <a:noFill/>
            <a:ln w="57150" cmpd="sng">
              <a:solidFill>
                <a:srgbClr val="00CC99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8" name="Line 60"/>
            <p:cNvSpPr>
              <a:spLocks noChangeShapeType="1"/>
            </p:cNvSpPr>
            <p:nvPr/>
          </p:nvSpPr>
          <p:spPr bwMode="auto">
            <a:xfrm flipV="1">
              <a:off x="7089244" y="2331871"/>
              <a:ext cx="548330" cy="0"/>
            </a:xfrm>
            <a:prstGeom prst="line">
              <a:avLst/>
            </a:prstGeom>
            <a:noFill/>
            <a:ln w="57150" cmpd="sng">
              <a:solidFill>
                <a:srgbClr val="00CC99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69" name="Line 60"/>
          <p:cNvSpPr>
            <a:spLocks noChangeShapeType="1"/>
          </p:cNvSpPr>
          <p:nvPr/>
        </p:nvSpPr>
        <p:spPr bwMode="auto">
          <a:xfrm flipV="1">
            <a:off x="7074093" y="1768824"/>
            <a:ext cx="614556" cy="0"/>
          </a:xfrm>
          <a:prstGeom prst="line">
            <a:avLst/>
          </a:prstGeom>
          <a:noFill/>
          <a:ln w="57150" cmpd="sng">
            <a:solidFill>
              <a:srgbClr val="0000FF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70" name="Line 60"/>
          <p:cNvSpPr>
            <a:spLocks noChangeShapeType="1"/>
          </p:cNvSpPr>
          <p:nvPr/>
        </p:nvSpPr>
        <p:spPr bwMode="auto">
          <a:xfrm flipV="1">
            <a:off x="3778811" y="2008196"/>
            <a:ext cx="621567" cy="0"/>
          </a:xfrm>
          <a:prstGeom prst="line">
            <a:avLst/>
          </a:prstGeom>
          <a:noFill/>
          <a:ln w="57150" cmpd="sng">
            <a:solidFill>
              <a:srgbClr val="0000FF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71" name="Line 60"/>
          <p:cNvSpPr>
            <a:spLocks noChangeShapeType="1"/>
          </p:cNvSpPr>
          <p:nvPr/>
        </p:nvSpPr>
        <p:spPr bwMode="auto">
          <a:xfrm flipV="1">
            <a:off x="5649784" y="1748705"/>
            <a:ext cx="598615" cy="0"/>
          </a:xfrm>
          <a:prstGeom prst="line">
            <a:avLst/>
          </a:prstGeom>
          <a:noFill/>
          <a:ln w="57150" cmpd="sng">
            <a:solidFill>
              <a:srgbClr val="0000FF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72" name="Line 60"/>
          <p:cNvSpPr>
            <a:spLocks noChangeShapeType="1"/>
          </p:cNvSpPr>
          <p:nvPr/>
        </p:nvSpPr>
        <p:spPr bwMode="auto">
          <a:xfrm flipV="1">
            <a:off x="5980670" y="2024672"/>
            <a:ext cx="598615" cy="0"/>
          </a:xfrm>
          <a:prstGeom prst="line">
            <a:avLst/>
          </a:prstGeom>
          <a:noFill/>
          <a:ln w="57150" cmpd="sng">
            <a:solidFill>
              <a:srgbClr val="0000FF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73" name="Line 60"/>
          <p:cNvSpPr>
            <a:spLocks noChangeShapeType="1"/>
          </p:cNvSpPr>
          <p:nvPr/>
        </p:nvSpPr>
        <p:spPr bwMode="auto">
          <a:xfrm flipV="1">
            <a:off x="565663" y="1929938"/>
            <a:ext cx="752391" cy="0"/>
          </a:xfrm>
          <a:prstGeom prst="line">
            <a:avLst/>
          </a:prstGeom>
          <a:noFill/>
          <a:ln w="57150" cmpd="sng">
            <a:solidFill>
              <a:srgbClr val="0000FF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74" name="Line 60"/>
          <p:cNvSpPr>
            <a:spLocks noChangeShapeType="1"/>
          </p:cNvSpPr>
          <p:nvPr/>
        </p:nvSpPr>
        <p:spPr bwMode="auto">
          <a:xfrm flipV="1">
            <a:off x="4897393" y="1964261"/>
            <a:ext cx="683741" cy="0"/>
          </a:xfrm>
          <a:prstGeom prst="line">
            <a:avLst/>
          </a:prstGeom>
          <a:noFill/>
          <a:ln w="57150" cmpd="sng">
            <a:solidFill>
              <a:srgbClr val="0000FF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75" name="Rectangle 74"/>
          <p:cNvSpPr/>
          <p:nvPr/>
        </p:nvSpPr>
        <p:spPr>
          <a:xfrm>
            <a:off x="4478866" y="202569"/>
            <a:ext cx="4665134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1" algn="l" eaLnBrk="1" hangingPunct="1"/>
            <a:r>
              <a:rPr lang="en-US" sz="2000" dirty="0">
                <a:latin typeface="CMU Bright Roman"/>
                <a:ea typeface="ＭＳ Ｐゴシック" charset="0"/>
                <a:cs typeface="CMU Bright Roman"/>
              </a:rPr>
              <a:t>(TIGR Assembler, </a:t>
            </a:r>
            <a:r>
              <a:rPr lang="en-US" sz="2000" dirty="0" err="1">
                <a:latin typeface="CMU Bright Roman"/>
                <a:ea typeface="ＭＳ Ｐゴシック" charset="0"/>
                <a:cs typeface="CMU Bright Roman"/>
              </a:rPr>
              <a:t>phrap</a:t>
            </a:r>
            <a:r>
              <a:rPr lang="en-US" sz="2000" dirty="0">
                <a:latin typeface="CMU Bright Roman"/>
                <a:ea typeface="ＭＳ Ｐゴシック" charset="0"/>
                <a:cs typeface="CMU Bright Roman"/>
              </a:rPr>
              <a:t>, CAP3...)</a:t>
            </a:r>
          </a:p>
        </p:txBody>
      </p:sp>
      <p:sp>
        <p:nvSpPr>
          <p:cNvPr id="53" name="Content Placeholder 2"/>
          <p:cNvSpPr>
            <a:spLocks noGrp="1"/>
          </p:cNvSpPr>
          <p:nvPr>
            <p:ph idx="1"/>
          </p:nvPr>
        </p:nvSpPr>
        <p:spPr>
          <a:xfrm>
            <a:off x="0" y="3871681"/>
            <a:ext cx="7772400" cy="3714240"/>
          </a:xfrm>
        </p:spPr>
        <p:txBody>
          <a:bodyPr/>
          <a:lstStyle/>
          <a:p>
            <a:pPr eaLnBrk="1" hangingPunct="1">
              <a:buFontTx/>
              <a:buNone/>
              <a:defRPr/>
            </a:pPr>
            <a:r>
              <a:rPr lang="en-US" sz="1800" dirty="0" smtClean="0"/>
              <a:t>Input: the set of N reads of length L </a:t>
            </a:r>
          </a:p>
          <a:p>
            <a:pPr eaLnBrk="1" hangingPunct="1">
              <a:buFontTx/>
              <a:buNone/>
              <a:defRPr/>
            </a:pPr>
            <a:endParaRPr lang="en-US" sz="1800" dirty="0"/>
          </a:p>
          <a:p>
            <a:pPr marL="457200" indent="-457200" eaLnBrk="1" hangingPunct="1">
              <a:buFontTx/>
              <a:buAutoNum type="arabicPeriod"/>
              <a:defRPr/>
            </a:pPr>
            <a:r>
              <a:rPr lang="en-US" sz="1800" dirty="0" smtClean="0"/>
              <a:t>Set the initial set of </a:t>
            </a:r>
            <a:r>
              <a:rPr lang="en-US" sz="1800" dirty="0" err="1" smtClean="0"/>
              <a:t>contigs</a:t>
            </a:r>
            <a:r>
              <a:rPr lang="en-US" sz="1800" dirty="0" smtClean="0"/>
              <a:t> as the reads</a:t>
            </a:r>
          </a:p>
          <a:p>
            <a:pPr marL="457200" indent="-457200" eaLnBrk="1" hangingPunct="1">
              <a:buFontTx/>
              <a:buAutoNum type="arabicPeriod"/>
              <a:defRPr/>
            </a:pPr>
            <a:endParaRPr lang="en-US" sz="1800" dirty="0"/>
          </a:p>
          <a:p>
            <a:pPr marL="457200" indent="-457200" eaLnBrk="1" hangingPunct="1">
              <a:buFontTx/>
              <a:buAutoNum type="arabicPeriod"/>
              <a:defRPr/>
            </a:pPr>
            <a:r>
              <a:rPr lang="en-US" sz="1800" dirty="0" smtClean="0"/>
              <a:t>Find two </a:t>
            </a:r>
            <a:r>
              <a:rPr lang="en-US" sz="1800" dirty="0" err="1" smtClean="0"/>
              <a:t>contigs</a:t>
            </a:r>
            <a:r>
              <a:rPr lang="en-US" sz="1800" dirty="0" smtClean="0"/>
              <a:t> with largest overlap and merge them into a new </a:t>
            </a:r>
            <a:r>
              <a:rPr lang="en-US" sz="1800" dirty="0" err="1" smtClean="0"/>
              <a:t>contig</a:t>
            </a:r>
            <a:endParaRPr lang="en-US" sz="1800" dirty="0" smtClean="0"/>
          </a:p>
          <a:p>
            <a:pPr marL="457200" indent="-457200" eaLnBrk="1" hangingPunct="1">
              <a:buFontTx/>
              <a:buAutoNum type="arabicPeriod"/>
              <a:defRPr/>
            </a:pPr>
            <a:endParaRPr lang="en-US" sz="1800" dirty="0"/>
          </a:p>
          <a:p>
            <a:pPr marL="457200" indent="-457200" eaLnBrk="1" hangingPunct="1">
              <a:buFontTx/>
              <a:buAutoNum type="arabicPeriod"/>
              <a:defRPr/>
            </a:pPr>
            <a:r>
              <a:rPr lang="en-US" sz="1800" dirty="0" smtClean="0"/>
              <a:t>Repeat step 2 until only one </a:t>
            </a:r>
            <a:r>
              <a:rPr lang="en-US" sz="1800" dirty="0" err="1" smtClean="0"/>
              <a:t>contig</a:t>
            </a:r>
            <a:r>
              <a:rPr lang="en-US" sz="1800" dirty="0" smtClean="0"/>
              <a:t> remains</a:t>
            </a:r>
          </a:p>
          <a:p>
            <a:pPr marL="0" indent="0" eaLnBrk="1" hangingPunct="1">
              <a:buNone/>
              <a:defRPr/>
            </a:pPr>
            <a:endParaRPr lang="en-US" sz="1800" dirty="0" smtClean="0"/>
          </a:p>
        </p:txBody>
      </p:sp>
    </p:spTree>
    <p:extLst>
      <p:ext uri="{BB962C8B-B14F-4D97-AF65-F5344CB8AC3E}">
        <p14:creationId xmlns:p14="http://schemas.microsoft.com/office/powerpoint/2010/main" val="1553401507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6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29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9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3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9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39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9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4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9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4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9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52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9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55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9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6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9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6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9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66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9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69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9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7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6" presetID="9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7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12" grpId="0" animBg="1"/>
      <p:bldP spid="20" grpId="0" animBg="1"/>
      <p:bldP spid="24" grpId="0" animBg="1"/>
      <p:bldP spid="25" grpId="0" animBg="1"/>
      <p:bldP spid="27" grpId="0" animBg="1"/>
      <p:bldP spid="28" grpId="0" animBg="1"/>
      <p:bldP spid="30" grpId="0" animBg="1"/>
      <p:bldP spid="36" grpId="0" animBg="1"/>
      <p:bldP spid="37" grpId="0" animBg="1"/>
      <p:bldP spid="40" grpId="0" animBg="1"/>
      <p:bldP spid="42" grpId="0" animBg="1"/>
      <p:bldP spid="52" grpId="0" animBg="1"/>
      <p:bldP spid="69" grpId="0" animBg="1"/>
      <p:bldP spid="70" grpId="0" animBg="1"/>
      <p:bldP spid="71" grpId="0" animBg="1"/>
      <p:bldP spid="72" grpId="0" animBg="1"/>
      <p:bldP spid="73" grpId="0" animBg="1"/>
      <p:bldP spid="74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7" name="Title 1"/>
          <p:cNvSpPr>
            <a:spLocks noGrp="1"/>
          </p:cNvSpPr>
          <p:nvPr>
            <p:ph type="title"/>
          </p:nvPr>
        </p:nvSpPr>
        <p:spPr>
          <a:xfrm>
            <a:off x="0" y="67736"/>
            <a:ext cx="8866105" cy="762000"/>
          </a:xfrm>
        </p:spPr>
        <p:txBody>
          <a:bodyPr/>
          <a:lstStyle/>
          <a:p>
            <a:pPr algn="l" eaLnBrk="1" hangingPunct="1"/>
            <a:r>
              <a:rPr lang="en-US" dirty="0" smtClean="0"/>
              <a:t>Greedy algorithm: </a:t>
            </a:r>
            <a:br>
              <a:rPr lang="en-US" dirty="0" smtClean="0"/>
            </a:br>
            <a:r>
              <a:rPr lang="en-US" dirty="0" smtClean="0"/>
              <a:t> first error at overlap</a:t>
            </a:r>
          </a:p>
        </p:txBody>
      </p:sp>
      <p:sp>
        <p:nvSpPr>
          <p:cNvPr id="4" name="Line 3"/>
          <p:cNvSpPr>
            <a:spLocks noChangeShapeType="1"/>
          </p:cNvSpPr>
          <p:nvPr/>
        </p:nvSpPr>
        <p:spPr bwMode="auto">
          <a:xfrm flipV="1">
            <a:off x="534988" y="1907650"/>
            <a:ext cx="8048625" cy="0"/>
          </a:xfrm>
          <a:prstGeom prst="line">
            <a:avLst/>
          </a:prstGeom>
          <a:noFill/>
          <a:ln w="76200" cmpd="sng">
            <a:solidFill>
              <a:srgbClr val="0000FF"/>
            </a:solidFill>
            <a:round/>
            <a:headEnd/>
            <a:tailEnd/>
          </a:ln>
          <a:effectLst/>
        </p:spPr>
        <p:txBody>
          <a:bodyPr/>
          <a:lstStyle/>
          <a:p>
            <a:pPr algn="ctr">
              <a:defRPr/>
            </a:pPr>
            <a:endParaRPr lang="en-US">
              <a:ln w="127000" cmpd="sng">
                <a:solidFill>
                  <a:schemeClr val="tx1"/>
                </a:solidFill>
              </a:ln>
              <a:latin typeface="Arial" pitchFamily="34" charset="0"/>
              <a:cs typeface="+mn-cs"/>
            </a:endParaRPr>
          </a:p>
        </p:txBody>
      </p:sp>
      <p:sp>
        <p:nvSpPr>
          <p:cNvPr id="45059" name="Line 60"/>
          <p:cNvSpPr>
            <a:spLocks noChangeShapeType="1"/>
          </p:cNvSpPr>
          <p:nvPr/>
        </p:nvSpPr>
        <p:spPr bwMode="auto">
          <a:xfrm flipV="1">
            <a:off x="1265238" y="2541061"/>
            <a:ext cx="549275" cy="0"/>
          </a:xfrm>
          <a:prstGeom prst="line">
            <a:avLst/>
          </a:prstGeom>
          <a:noFill/>
          <a:ln w="57150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5060" name="Line 60"/>
          <p:cNvSpPr>
            <a:spLocks noChangeShapeType="1"/>
          </p:cNvSpPr>
          <p:nvPr/>
        </p:nvSpPr>
        <p:spPr bwMode="auto">
          <a:xfrm flipV="1">
            <a:off x="1633538" y="2693461"/>
            <a:ext cx="871537" cy="0"/>
          </a:xfrm>
          <a:prstGeom prst="line">
            <a:avLst/>
          </a:prstGeom>
          <a:noFill/>
          <a:ln w="57150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5061" name="Line 60"/>
          <p:cNvSpPr>
            <a:spLocks noChangeShapeType="1"/>
          </p:cNvSpPr>
          <p:nvPr/>
        </p:nvSpPr>
        <p:spPr bwMode="auto">
          <a:xfrm flipV="1">
            <a:off x="2397125" y="2502961"/>
            <a:ext cx="547688" cy="0"/>
          </a:xfrm>
          <a:prstGeom prst="line">
            <a:avLst/>
          </a:prstGeom>
          <a:noFill/>
          <a:ln w="57150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5062" name="Line 60"/>
          <p:cNvSpPr>
            <a:spLocks noChangeShapeType="1"/>
          </p:cNvSpPr>
          <p:nvPr/>
        </p:nvSpPr>
        <p:spPr bwMode="auto">
          <a:xfrm flipV="1">
            <a:off x="3505200" y="2614086"/>
            <a:ext cx="1211263" cy="0"/>
          </a:xfrm>
          <a:prstGeom prst="line">
            <a:avLst/>
          </a:prstGeom>
          <a:noFill/>
          <a:ln w="57150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5063" name="Line 60"/>
          <p:cNvSpPr>
            <a:spLocks noChangeShapeType="1"/>
          </p:cNvSpPr>
          <p:nvPr/>
        </p:nvSpPr>
        <p:spPr bwMode="auto">
          <a:xfrm flipV="1">
            <a:off x="4902200" y="2582336"/>
            <a:ext cx="881063" cy="0"/>
          </a:xfrm>
          <a:prstGeom prst="line">
            <a:avLst/>
          </a:prstGeom>
          <a:noFill/>
          <a:ln w="57150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5064" name="Line 60"/>
          <p:cNvSpPr>
            <a:spLocks noChangeShapeType="1"/>
          </p:cNvSpPr>
          <p:nvPr/>
        </p:nvSpPr>
        <p:spPr bwMode="auto">
          <a:xfrm flipV="1">
            <a:off x="6426200" y="2607736"/>
            <a:ext cx="1474788" cy="0"/>
          </a:xfrm>
          <a:prstGeom prst="line">
            <a:avLst/>
          </a:prstGeom>
          <a:noFill/>
          <a:ln w="57150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5065" name="Line 60"/>
          <p:cNvSpPr>
            <a:spLocks noChangeShapeType="1"/>
          </p:cNvSpPr>
          <p:nvPr/>
        </p:nvSpPr>
        <p:spPr bwMode="auto">
          <a:xfrm flipV="1">
            <a:off x="7678738" y="2364849"/>
            <a:ext cx="547687" cy="0"/>
          </a:xfrm>
          <a:prstGeom prst="line">
            <a:avLst/>
          </a:prstGeom>
          <a:noFill/>
          <a:ln w="57150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5066" name="Line 60"/>
          <p:cNvSpPr>
            <a:spLocks noChangeShapeType="1"/>
          </p:cNvSpPr>
          <p:nvPr/>
        </p:nvSpPr>
        <p:spPr bwMode="auto">
          <a:xfrm flipV="1">
            <a:off x="8047038" y="2280711"/>
            <a:ext cx="549275" cy="0"/>
          </a:xfrm>
          <a:prstGeom prst="line">
            <a:avLst/>
          </a:prstGeom>
          <a:noFill/>
          <a:ln w="57150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5067" name="Line 60"/>
          <p:cNvSpPr>
            <a:spLocks noChangeShapeType="1"/>
          </p:cNvSpPr>
          <p:nvPr/>
        </p:nvSpPr>
        <p:spPr bwMode="auto">
          <a:xfrm flipV="1">
            <a:off x="4443413" y="2793474"/>
            <a:ext cx="630237" cy="0"/>
          </a:xfrm>
          <a:prstGeom prst="line">
            <a:avLst/>
          </a:prstGeom>
          <a:noFill/>
          <a:ln w="57150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5068" name="Line 60"/>
          <p:cNvSpPr>
            <a:spLocks noChangeShapeType="1"/>
          </p:cNvSpPr>
          <p:nvPr/>
        </p:nvSpPr>
        <p:spPr bwMode="auto">
          <a:xfrm flipV="1">
            <a:off x="2724150" y="2634724"/>
            <a:ext cx="549275" cy="0"/>
          </a:xfrm>
          <a:prstGeom prst="line">
            <a:avLst/>
          </a:prstGeom>
          <a:noFill/>
          <a:ln w="57150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5069" name="Line 60"/>
          <p:cNvSpPr>
            <a:spLocks noChangeShapeType="1"/>
          </p:cNvSpPr>
          <p:nvPr/>
        </p:nvSpPr>
        <p:spPr bwMode="auto">
          <a:xfrm flipV="1">
            <a:off x="3159125" y="2429936"/>
            <a:ext cx="574675" cy="0"/>
          </a:xfrm>
          <a:prstGeom prst="line">
            <a:avLst/>
          </a:prstGeom>
          <a:noFill/>
          <a:ln w="57150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5070" name="Line 60"/>
          <p:cNvSpPr>
            <a:spLocks noChangeShapeType="1"/>
          </p:cNvSpPr>
          <p:nvPr/>
        </p:nvSpPr>
        <p:spPr bwMode="auto">
          <a:xfrm flipV="1">
            <a:off x="5643563" y="2707749"/>
            <a:ext cx="935037" cy="0"/>
          </a:xfrm>
          <a:prstGeom prst="line">
            <a:avLst/>
          </a:prstGeom>
          <a:noFill/>
          <a:ln w="57150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5071" name="Line 60"/>
          <p:cNvSpPr>
            <a:spLocks noChangeShapeType="1"/>
          </p:cNvSpPr>
          <p:nvPr/>
        </p:nvSpPr>
        <p:spPr bwMode="auto">
          <a:xfrm flipV="1">
            <a:off x="565150" y="2647424"/>
            <a:ext cx="752475" cy="0"/>
          </a:xfrm>
          <a:prstGeom prst="line">
            <a:avLst/>
          </a:prstGeom>
          <a:noFill/>
          <a:ln w="57150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pic>
        <p:nvPicPr>
          <p:cNvPr id="45072" name="Picture 15" descr="latex-image-1.pdf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097338" y="483923"/>
            <a:ext cx="215900" cy="4079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5" name="Rectangle 64"/>
          <p:cNvSpPr>
            <a:spLocks noChangeArrowheads="1"/>
          </p:cNvSpPr>
          <p:nvPr/>
        </p:nvSpPr>
        <p:spPr bwMode="auto">
          <a:xfrm>
            <a:off x="5518150" y="2541061"/>
            <a:ext cx="265113" cy="82550"/>
          </a:xfrm>
          <a:prstGeom prst="rect">
            <a:avLst/>
          </a:prstGeom>
          <a:solidFill>
            <a:srgbClr val="00CC99"/>
          </a:solidFill>
          <a:ln w="9525" algn="ctr">
            <a:solidFill>
              <a:srgbClr val="00CC99"/>
            </a:solidFill>
            <a:round/>
            <a:headEnd/>
            <a:tailEnd/>
          </a:ln>
        </p:spPr>
        <p:txBody>
          <a:bodyPr/>
          <a:lstStyle/>
          <a:p>
            <a:pPr algn="ctr"/>
            <a:endParaRPr lang="en-US"/>
          </a:p>
        </p:txBody>
      </p:sp>
      <p:sp>
        <p:nvSpPr>
          <p:cNvPr id="32" name="Rectangle 31"/>
          <p:cNvSpPr>
            <a:spLocks noChangeArrowheads="1"/>
          </p:cNvSpPr>
          <p:nvPr/>
        </p:nvSpPr>
        <p:spPr bwMode="auto">
          <a:xfrm>
            <a:off x="3511550" y="1841503"/>
            <a:ext cx="265113" cy="117475"/>
          </a:xfrm>
          <a:prstGeom prst="rect">
            <a:avLst/>
          </a:prstGeom>
          <a:solidFill>
            <a:srgbClr val="00CC99"/>
          </a:solidFill>
          <a:ln w="9525" algn="ctr">
            <a:solidFill>
              <a:srgbClr val="00CC99"/>
            </a:solidFill>
            <a:round/>
            <a:headEnd/>
            <a:tailEnd/>
          </a:ln>
        </p:spPr>
        <p:txBody>
          <a:bodyPr/>
          <a:lstStyle/>
          <a:p>
            <a:pPr algn="ctr"/>
            <a:endParaRPr lang="en-US"/>
          </a:p>
        </p:txBody>
      </p:sp>
      <p:sp>
        <p:nvSpPr>
          <p:cNvPr id="33" name="Rectangle 32"/>
          <p:cNvSpPr>
            <a:spLocks noChangeArrowheads="1"/>
          </p:cNvSpPr>
          <p:nvPr/>
        </p:nvSpPr>
        <p:spPr bwMode="auto">
          <a:xfrm>
            <a:off x="5510213" y="1842033"/>
            <a:ext cx="265112" cy="112712"/>
          </a:xfrm>
          <a:prstGeom prst="rect">
            <a:avLst/>
          </a:prstGeom>
          <a:solidFill>
            <a:srgbClr val="00CC99"/>
          </a:solidFill>
          <a:ln w="9525" algn="ctr">
            <a:solidFill>
              <a:srgbClr val="00CC99"/>
            </a:solidFill>
            <a:round/>
            <a:headEnd/>
            <a:tailEnd/>
          </a:ln>
        </p:spPr>
        <p:txBody>
          <a:bodyPr/>
          <a:lstStyle/>
          <a:p>
            <a:pPr algn="ctr"/>
            <a:endParaRPr lang="en-US"/>
          </a:p>
        </p:txBody>
      </p:sp>
      <p:grpSp>
        <p:nvGrpSpPr>
          <p:cNvPr id="3" name="Group 8"/>
          <p:cNvGrpSpPr>
            <a:grpSpLocks/>
          </p:cNvGrpSpPr>
          <p:nvPr/>
        </p:nvGrpSpPr>
        <p:grpSpPr bwMode="auto">
          <a:xfrm>
            <a:off x="5507038" y="2169058"/>
            <a:ext cx="252412" cy="354012"/>
            <a:chOff x="5506996" y="2084859"/>
            <a:chExt cx="252629" cy="353542"/>
          </a:xfrm>
        </p:grpSpPr>
        <p:sp>
          <p:nvSpPr>
            <p:cNvPr id="45100" name="Right Brace 35"/>
            <p:cNvSpPr>
              <a:spLocks/>
            </p:cNvSpPr>
            <p:nvPr/>
          </p:nvSpPr>
          <p:spPr bwMode="auto">
            <a:xfrm rot="-5400000">
              <a:off x="5581137" y="2259913"/>
              <a:ext cx="104347" cy="252629"/>
            </a:xfrm>
            <a:prstGeom prst="rightBrace">
              <a:avLst>
                <a:gd name="adj1" fmla="val 8328"/>
                <a:gd name="adj2" fmla="val 50000"/>
              </a:avLst>
            </a:prstGeom>
            <a:noFill/>
            <a:ln w="19050" algn="ctr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algn="ctr"/>
              <a:endParaRPr lang="en-US"/>
            </a:p>
          </p:txBody>
        </p:sp>
        <p:pic>
          <p:nvPicPr>
            <p:cNvPr id="45101" name="Picture 5" descr="latex-image-1.pdf"/>
            <p:cNvPicPr>
              <a:picLocks noChangeAspect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5587998" y="2084859"/>
              <a:ext cx="111554" cy="21195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54" name="TextBox 53"/>
          <p:cNvSpPr txBox="1">
            <a:spLocks noChangeArrowheads="1"/>
          </p:cNvSpPr>
          <p:nvPr/>
        </p:nvSpPr>
        <p:spPr bwMode="auto">
          <a:xfrm>
            <a:off x="0" y="4005746"/>
            <a:ext cx="6439010" cy="3046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dirty="0">
                <a:latin typeface="CMU Bright Roman"/>
                <a:cs typeface="CMU Bright Roman"/>
              </a:rPr>
              <a:t>A sufficient condition for </a:t>
            </a:r>
            <a:r>
              <a:rPr lang="en-US" dirty="0" smtClean="0">
                <a:latin typeface="CMU Bright Roman"/>
                <a:cs typeface="CMU Bright Roman"/>
              </a:rPr>
              <a:t>reconstruction:</a:t>
            </a:r>
            <a:endParaRPr lang="en-US" dirty="0">
              <a:latin typeface="CMU Bright Roman"/>
              <a:cs typeface="CMU Bright Roman"/>
            </a:endParaRPr>
          </a:p>
          <a:p>
            <a:r>
              <a:rPr lang="en-US" dirty="0" smtClean="0">
                <a:latin typeface="CMU Bright Roman"/>
                <a:cs typeface="CMU Bright Roman"/>
              </a:rPr>
              <a:t>	</a:t>
            </a:r>
          </a:p>
          <a:p>
            <a:endParaRPr lang="en-US" dirty="0">
              <a:latin typeface="CMU Bright Roman"/>
              <a:cs typeface="CMU Bright Roman"/>
            </a:endParaRPr>
          </a:p>
          <a:p>
            <a:endParaRPr lang="en-US" dirty="0">
              <a:latin typeface="CMU Bright Roman"/>
              <a:cs typeface="CMU Bright Roman"/>
            </a:endParaRPr>
          </a:p>
          <a:p>
            <a:endParaRPr lang="en-US" dirty="0">
              <a:latin typeface="CMU Bright Roman"/>
              <a:cs typeface="CMU Bright Roman"/>
            </a:endParaRPr>
          </a:p>
          <a:p>
            <a:endParaRPr lang="en-US" dirty="0">
              <a:latin typeface="CMU Bright Roman"/>
              <a:cs typeface="CMU Bright Roman"/>
            </a:endParaRPr>
          </a:p>
          <a:p>
            <a:endParaRPr lang="en-US" dirty="0">
              <a:latin typeface="CMU Bright Roman"/>
              <a:cs typeface="CMU Bright Roman"/>
            </a:endParaRPr>
          </a:p>
          <a:p>
            <a:endParaRPr lang="en-US" dirty="0">
              <a:latin typeface="CMU Bright Roman"/>
              <a:cs typeface="CMU Bright Roman"/>
            </a:endParaRPr>
          </a:p>
        </p:txBody>
      </p:sp>
      <p:grpSp>
        <p:nvGrpSpPr>
          <p:cNvPr id="5" name="Group 29"/>
          <p:cNvGrpSpPr>
            <a:grpSpLocks/>
          </p:cNvGrpSpPr>
          <p:nvPr/>
        </p:nvGrpSpPr>
        <p:grpSpPr bwMode="auto">
          <a:xfrm>
            <a:off x="3773488" y="1388008"/>
            <a:ext cx="1711325" cy="442912"/>
            <a:chOff x="5629157" y="1186893"/>
            <a:chExt cx="1711262" cy="443444"/>
          </a:xfrm>
        </p:grpSpPr>
        <p:cxnSp>
          <p:nvCxnSpPr>
            <p:cNvPr id="37" name="Straight Arrow Connector 36"/>
            <p:cNvCxnSpPr/>
            <p:nvPr/>
          </p:nvCxnSpPr>
          <p:spPr bwMode="auto">
            <a:xfrm flipH="1">
              <a:off x="5629157" y="1503184"/>
              <a:ext cx="412735" cy="117616"/>
            </a:xfrm>
            <a:prstGeom prst="straightConnector1">
              <a:avLst/>
            </a:prstGeom>
            <a:solidFill>
              <a:schemeClr val="accent1"/>
            </a:solidFill>
            <a:ln w="19050" cap="flat" cmpd="sng" algn="ctr">
              <a:solidFill>
                <a:schemeClr val="bg1">
                  <a:lumMod val="50000"/>
                </a:schemeClr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  <p:sp>
          <p:nvSpPr>
            <p:cNvPr id="38" name="TextBox 37"/>
            <p:cNvSpPr txBox="1"/>
            <p:nvPr/>
          </p:nvSpPr>
          <p:spPr>
            <a:xfrm>
              <a:off x="6022843" y="1186893"/>
              <a:ext cx="838169" cy="368742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 algn="ctr">
                <a:defRPr/>
              </a:pPr>
              <a:r>
                <a:rPr lang="en-US" sz="1800" dirty="0">
                  <a:solidFill>
                    <a:schemeClr val="bg1">
                      <a:lumMod val="50000"/>
                    </a:schemeClr>
                  </a:solidFill>
                  <a:latin typeface="CMU Bright Roman"/>
                  <a:cs typeface="CMU Bright Roman"/>
                </a:rPr>
                <a:t>repeat</a:t>
              </a:r>
            </a:p>
          </p:txBody>
        </p:sp>
        <p:cxnSp>
          <p:nvCxnSpPr>
            <p:cNvPr id="39" name="Straight Arrow Connector 38"/>
            <p:cNvCxnSpPr/>
            <p:nvPr/>
          </p:nvCxnSpPr>
          <p:spPr bwMode="auto">
            <a:xfrm>
              <a:off x="6792751" y="1503184"/>
              <a:ext cx="547668" cy="127153"/>
            </a:xfrm>
            <a:prstGeom prst="straightConnector1">
              <a:avLst/>
            </a:prstGeom>
            <a:solidFill>
              <a:schemeClr val="accent1"/>
            </a:solidFill>
            <a:ln w="19050" cap="flat" cmpd="sng" algn="ctr">
              <a:solidFill>
                <a:schemeClr val="bg1">
                  <a:lumMod val="50000"/>
                </a:schemeClr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</p:grpSp>
      <p:sp>
        <p:nvSpPr>
          <p:cNvPr id="42" name="Line 60"/>
          <p:cNvSpPr>
            <a:spLocks noChangeShapeType="1"/>
          </p:cNvSpPr>
          <p:nvPr/>
        </p:nvSpPr>
        <p:spPr bwMode="auto">
          <a:xfrm flipV="1">
            <a:off x="3375025" y="2782361"/>
            <a:ext cx="576263" cy="0"/>
          </a:xfrm>
          <a:prstGeom prst="line">
            <a:avLst/>
          </a:prstGeom>
          <a:noFill/>
          <a:ln w="57150" cmpd="sng">
            <a:solidFill>
              <a:srgbClr val="E500E5"/>
            </a:solidFill>
            <a:round/>
            <a:headEnd/>
            <a:tailEnd/>
          </a:ln>
        </p:spPr>
        <p:txBody>
          <a:bodyPr/>
          <a:lstStyle/>
          <a:p>
            <a:pPr algn="ctr">
              <a:defRPr/>
            </a:pPr>
            <a:endParaRPr lang="en-US">
              <a:latin typeface="Arial" pitchFamily="34" charset="0"/>
              <a:cs typeface="+mn-cs"/>
            </a:endParaRPr>
          </a:p>
        </p:txBody>
      </p:sp>
      <p:grpSp>
        <p:nvGrpSpPr>
          <p:cNvPr id="6" name="Group 17"/>
          <p:cNvGrpSpPr>
            <a:grpSpLocks/>
          </p:cNvGrpSpPr>
          <p:nvPr/>
        </p:nvGrpSpPr>
        <p:grpSpPr bwMode="auto">
          <a:xfrm>
            <a:off x="3379869" y="1941718"/>
            <a:ext cx="560616" cy="852815"/>
            <a:chOff x="3380078" y="1856658"/>
            <a:chExt cx="560438" cy="853204"/>
          </a:xfrm>
        </p:grpSpPr>
        <p:cxnSp>
          <p:nvCxnSpPr>
            <p:cNvPr id="45095" name="Straight Connector 44"/>
            <p:cNvCxnSpPr>
              <a:cxnSpLocks noChangeShapeType="1"/>
            </p:cNvCxnSpPr>
            <p:nvPr/>
          </p:nvCxnSpPr>
          <p:spPr bwMode="auto">
            <a:xfrm>
              <a:off x="3940516" y="1859935"/>
              <a:ext cx="0" cy="849927"/>
            </a:xfrm>
            <a:prstGeom prst="line">
              <a:avLst/>
            </a:prstGeom>
            <a:noFill/>
            <a:ln w="9525" algn="ctr">
              <a:solidFill>
                <a:schemeClr val="tx1"/>
              </a:solidFill>
              <a:prstDash val="sysDash"/>
              <a:round/>
              <a:headEnd/>
              <a:tailEnd/>
            </a:ln>
          </p:spPr>
        </p:cxnSp>
        <p:cxnSp>
          <p:nvCxnSpPr>
            <p:cNvPr id="45096" name="Straight Connector 45"/>
            <p:cNvCxnSpPr>
              <a:cxnSpLocks noChangeShapeType="1"/>
            </p:cNvCxnSpPr>
            <p:nvPr/>
          </p:nvCxnSpPr>
          <p:spPr bwMode="auto">
            <a:xfrm>
              <a:off x="3380078" y="1856658"/>
              <a:ext cx="0" cy="849927"/>
            </a:xfrm>
            <a:prstGeom prst="line">
              <a:avLst/>
            </a:prstGeom>
            <a:noFill/>
            <a:ln w="9525" algn="ctr">
              <a:solidFill>
                <a:schemeClr val="tx1"/>
              </a:solidFill>
              <a:prstDash val="sysDash"/>
              <a:round/>
              <a:headEnd/>
              <a:tailEnd/>
            </a:ln>
          </p:spPr>
        </p:cxnSp>
      </p:grpSp>
      <p:sp>
        <p:nvSpPr>
          <p:cNvPr id="47" name="Line 60"/>
          <p:cNvSpPr>
            <a:spLocks noChangeShapeType="1"/>
          </p:cNvSpPr>
          <p:nvPr/>
        </p:nvSpPr>
        <p:spPr bwMode="auto">
          <a:xfrm flipV="1">
            <a:off x="3372908" y="2611264"/>
            <a:ext cx="1325563" cy="0"/>
          </a:xfrm>
          <a:prstGeom prst="line">
            <a:avLst/>
          </a:prstGeom>
          <a:noFill/>
          <a:ln w="57150">
            <a:solidFill>
              <a:srgbClr val="F100F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63" name="Rectangle 62"/>
          <p:cNvSpPr>
            <a:spLocks noChangeArrowheads="1"/>
          </p:cNvSpPr>
          <p:nvPr/>
        </p:nvSpPr>
        <p:spPr bwMode="auto">
          <a:xfrm>
            <a:off x="3509963" y="2572811"/>
            <a:ext cx="265112" cy="82550"/>
          </a:xfrm>
          <a:prstGeom prst="rect">
            <a:avLst/>
          </a:prstGeom>
          <a:solidFill>
            <a:srgbClr val="00CC99"/>
          </a:solidFill>
          <a:ln w="9525" algn="ctr">
            <a:solidFill>
              <a:srgbClr val="00CC99"/>
            </a:solidFill>
            <a:round/>
            <a:headEnd/>
            <a:tailEnd/>
          </a:ln>
        </p:spPr>
        <p:txBody>
          <a:bodyPr/>
          <a:lstStyle/>
          <a:p>
            <a:pPr algn="ctr"/>
            <a:endParaRPr lang="en-US"/>
          </a:p>
        </p:txBody>
      </p:sp>
      <p:grpSp>
        <p:nvGrpSpPr>
          <p:cNvPr id="7" name="Group 52"/>
          <p:cNvGrpSpPr>
            <a:grpSpLocks/>
          </p:cNvGrpSpPr>
          <p:nvPr/>
        </p:nvGrpSpPr>
        <p:grpSpPr bwMode="auto">
          <a:xfrm>
            <a:off x="0" y="2740558"/>
            <a:ext cx="3327400" cy="527050"/>
            <a:chOff x="3997599" y="3068504"/>
            <a:chExt cx="3327124" cy="526668"/>
          </a:xfrm>
        </p:grpSpPr>
        <p:cxnSp>
          <p:nvCxnSpPr>
            <p:cNvPr id="45092" name="Straight Arrow Connector 54"/>
            <p:cNvCxnSpPr>
              <a:cxnSpLocks noChangeShapeType="1"/>
            </p:cNvCxnSpPr>
            <p:nvPr/>
          </p:nvCxnSpPr>
          <p:spPr bwMode="auto">
            <a:xfrm flipV="1">
              <a:off x="6707595" y="3068504"/>
              <a:ext cx="617128" cy="277270"/>
            </a:xfrm>
            <a:prstGeom prst="straightConnector1">
              <a:avLst/>
            </a:prstGeom>
            <a:noFill/>
            <a:ln w="19050" algn="ctr">
              <a:solidFill>
                <a:srgbClr val="F100F1"/>
              </a:solidFill>
              <a:round/>
              <a:headEnd/>
              <a:tailEnd type="arrow" w="med" len="med"/>
            </a:ln>
          </p:spPr>
        </p:cxnSp>
        <p:sp>
          <p:nvSpPr>
            <p:cNvPr id="56" name="TextBox 55"/>
            <p:cNvSpPr txBox="1"/>
            <p:nvPr/>
          </p:nvSpPr>
          <p:spPr>
            <a:xfrm>
              <a:off x="3997599" y="3257279"/>
              <a:ext cx="3036636" cy="337893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 algn="ctr">
                <a:defRPr/>
              </a:pPr>
              <a:r>
                <a:rPr lang="en-US" sz="1600" dirty="0">
                  <a:solidFill>
                    <a:srgbClr val="E500E5"/>
                  </a:solidFill>
                  <a:latin typeface="CMU Bright Roman"/>
                  <a:cs typeface="CMU Bright Roman"/>
                </a:rPr>
                <a:t>bridging read already merged</a:t>
              </a:r>
            </a:p>
          </p:txBody>
        </p:sp>
      </p:grpSp>
      <p:sp>
        <p:nvSpPr>
          <p:cNvPr id="45089" name="TextBox 21"/>
          <p:cNvSpPr txBox="1">
            <a:spLocks noChangeArrowheads="1"/>
          </p:cNvSpPr>
          <p:nvPr/>
        </p:nvSpPr>
        <p:spPr bwMode="auto">
          <a:xfrm>
            <a:off x="-80963" y="1951570"/>
            <a:ext cx="1158876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>
                <a:latin typeface="CMU Bright Roman"/>
                <a:cs typeface="CMU Bright Roman"/>
              </a:rPr>
              <a:t>contigs</a:t>
            </a:r>
          </a:p>
        </p:txBody>
      </p:sp>
      <p:cxnSp>
        <p:nvCxnSpPr>
          <p:cNvPr id="45090" name="Straight Arrow Connector 23"/>
          <p:cNvCxnSpPr>
            <a:cxnSpLocks noChangeShapeType="1"/>
          </p:cNvCxnSpPr>
          <p:nvPr/>
        </p:nvCxnSpPr>
        <p:spPr bwMode="auto">
          <a:xfrm>
            <a:off x="498475" y="2396599"/>
            <a:ext cx="288925" cy="249237"/>
          </a:xfrm>
          <a:prstGeom prst="straightConnector1">
            <a:avLst/>
          </a:prstGeom>
          <a:noFill/>
          <a:ln w="9525" algn="ctr">
            <a:solidFill>
              <a:schemeClr val="tx1"/>
            </a:solidFill>
            <a:round/>
            <a:headEnd/>
            <a:tailEnd type="arrow" w="med" len="med"/>
          </a:ln>
        </p:spPr>
      </p:cxnSp>
      <p:cxnSp>
        <p:nvCxnSpPr>
          <p:cNvPr id="45091" name="Straight Arrow Connector 26"/>
          <p:cNvCxnSpPr>
            <a:cxnSpLocks noChangeShapeType="1"/>
          </p:cNvCxnSpPr>
          <p:nvPr/>
        </p:nvCxnSpPr>
        <p:spPr bwMode="auto">
          <a:xfrm>
            <a:off x="952500" y="2264836"/>
            <a:ext cx="546100" cy="254000"/>
          </a:xfrm>
          <a:prstGeom prst="straightConnector1">
            <a:avLst/>
          </a:prstGeom>
          <a:noFill/>
          <a:ln w="9525" algn="ctr">
            <a:solidFill>
              <a:schemeClr val="tx1"/>
            </a:solidFill>
            <a:round/>
            <a:headEnd/>
            <a:tailEnd type="arrow" w="med" len="med"/>
          </a:ln>
        </p:spPr>
      </p:cxnSp>
      <p:sp>
        <p:nvSpPr>
          <p:cNvPr id="51" name="TextBox 50"/>
          <p:cNvSpPr txBox="1"/>
          <p:nvPr/>
        </p:nvSpPr>
        <p:spPr>
          <a:xfrm>
            <a:off x="3024722" y="4820735"/>
            <a:ext cx="3350678" cy="461665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>
                <a:latin typeface="CMU Bright Roman"/>
                <a:cs typeface="CMU Bright Roman"/>
              </a:rPr>
              <a:t>a</a:t>
            </a:r>
            <a:r>
              <a:rPr lang="en-US" dirty="0" smtClean="0">
                <a:latin typeface="CMU Bright Roman"/>
                <a:cs typeface="CMU Bright Roman"/>
              </a:rPr>
              <a:t>ll repeats are bridged</a:t>
            </a:r>
            <a:endParaRPr lang="en-US" dirty="0">
              <a:latin typeface="CMU Bright Roman"/>
              <a:cs typeface="CMU Bright Roman"/>
            </a:endParaRPr>
          </a:p>
        </p:txBody>
      </p:sp>
      <p:grpSp>
        <p:nvGrpSpPr>
          <p:cNvPr id="45" name="Group 50"/>
          <p:cNvGrpSpPr>
            <a:grpSpLocks/>
          </p:cNvGrpSpPr>
          <p:nvPr/>
        </p:nvGrpSpPr>
        <p:grpSpPr bwMode="auto">
          <a:xfrm>
            <a:off x="3403828" y="1464751"/>
            <a:ext cx="482600" cy="298450"/>
            <a:chOff x="1281609" y="1557867"/>
            <a:chExt cx="481722" cy="297446"/>
          </a:xfrm>
        </p:grpSpPr>
        <p:pic>
          <p:nvPicPr>
            <p:cNvPr id="46" name="Picture 97" descr="2733431-golden-gate-bridge-illustration.jpg"/>
            <p:cNvPicPr>
              <a:picLocks noChangeAspect="1"/>
            </p:cNvPicPr>
            <p:nvPr/>
          </p:nvPicPr>
          <p:blipFill>
            <a:blip r:embed="rId5"/>
            <a:srcRect t="24631" b="26112"/>
            <a:stretch>
              <a:fillRect/>
            </a:stretch>
          </p:blipFill>
          <p:spPr bwMode="auto">
            <a:xfrm>
              <a:off x="1281609" y="1618034"/>
              <a:ext cx="481722" cy="23727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grpSp>
          <p:nvGrpSpPr>
            <p:cNvPr id="48" name="Group 43"/>
            <p:cNvGrpSpPr>
              <a:grpSpLocks/>
            </p:cNvGrpSpPr>
            <p:nvPr/>
          </p:nvGrpSpPr>
          <p:grpSpPr bwMode="auto">
            <a:xfrm>
              <a:off x="1363133" y="1557867"/>
              <a:ext cx="296335" cy="279400"/>
              <a:chOff x="1363133" y="1557867"/>
              <a:chExt cx="296335" cy="279400"/>
            </a:xfrm>
          </p:grpSpPr>
          <p:cxnSp>
            <p:nvCxnSpPr>
              <p:cNvPr id="49" name="Straight Connector 34"/>
              <p:cNvCxnSpPr>
                <a:cxnSpLocks noChangeShapeType="1"/>
              </p:cNvCxnSpPr>
              <p:nvPr/>
            </p:nvCxnSpPr>
            <p:spPr bwMode="auto">
              <a:xfrm>
                <a:off x="1363133" y="1557867"/>
                <a:ext cx="296334" cy="279400"/>
              </a:xfrm>
              <a:prstGeom prst="line">
                <a:avLst/>
              </a:prstGeom>
              <a:noFill/>
              <a:ln w="19050" algn="ctr">
                <a:solidFill>
                  <a:schemeClr val="tx1"/>
                </a:solidFill>
                <a:round/>
                <a:headEnd/>
                <a:tailEnd/>
              </a:ln>
            </p:spPr>
          </p:cxnSp>
          <p:cxnSp>
            <p:nvCxnSpPr>
              <p:cNvPr id="52" name="Straight Connector 100"/>
              <p:cNvCxnSpPr>
                <a:cxnSpLocks noChangeShapeType="1"/>
              </p:cNvCxnSpPr>
              <p:nvPr/>
            </p:nvCxnSpPr>
            <p:spPr bwMode="auto">
              <a:xfrm flipV="1">
                <a:off x="1363134" y="1557867"/>
                <a:ext cx="296334" cy="279400"/>
              </a:xfrm>
              <a:prstGeom prst="line">
                <a:avLst/>
              </a:prstGeom>
              <a:noFill/>
              <a:ln w="19050" algn="ctr">
                <a:solidFill>
                  <a:schemeClr val="tx1"/>
                </a:solidFill>
                <a:round/>
                <a:headEnd/>
                <a:tailEnd/>
              </a:ln>
            </p:spPr>
          </p:cxnSp>
        </p:grpSp>
      </p:grpSp>
      <p:grpSp>
        <p:nvGrpSpPr>
          <p:cNvPr id="53" name="Group 50"/>
          <p:cNvGrpSpPr>
            <a:grpSpLocks/>
          </p:cNvGrpSpPr>
          <p:nvPr/>
        </p:nvGrpSpPr>
        <p:grpSpPr bwMode="auto">
          <a:xfrm>
            <a:off x="5385028" y="1464751"/>
            <a:ext cx="482600" cy="298450"/>
            <a:chOff x="1281609" y="1557867"/>
            <a:chExt cx="481722" cy="297446"/>
          </a:xfrm>
        </p:grpSpPr>
        <p:pic>
          <p:nvPicPr>
            <p:cNvPr id="55" name="Picture 97" descr="2733431-golden-gate-bridge-illustration.jpg"/>
            <p:cNvPicPr>
              <a:picLocks noChangeAspect="1"/>
            </p:cNvPicPr>
            <p:nvPr/>
          </p:nvPicPr>
          <p:blipFill>
            <a:blip r:embed="rId5"/>
            <a:srcRect t="24631" b="26112"/>
            <a:stretch>
              <a:fillRect/>
            </a:stretch>
          </p:blipFill>
          <p:spPr bwMode="auto">
            <a:xfrm>
              <a:off x="1281609" y="1618034"/>
              <a:ext cx="481722" cy="23727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grpSp>
          <p:nvGrpSpPr>
            <p:cNvPr id="57" name="Group 43"/>
            <p:cNvGrpSpPr>
              <a:grpSpLocks/>
            </p:cNvGrpSpPr>
            <p:nvPr/>
          </p:nvGrpSpPr>
          <p:grpSpPr bwMode="auto">
            <a:xfrm>
              <a:off x="1363133" y="1557867"/>
              <a:ext cx="296335" cy="279400"/>
              <a:chOff x="1363133" y="1557867"/>
              <a:chExt cx="296335" cy="279400"/>
            </a:xfrm>
          </p:grpSpPr>
          <p:cxnSp>
            <p:nvCxnSpPr>
              <p:cNvPr id="58" name="Straight Connector 34"/>
              <p:cNvCxnSpPr>
                <a:cxnSpLocks noChangeShapeType="1"/>
              </p:cNvCxnSpPr>
              <p:nvPr/>
            </p:nvCxnSpPr>
            <p:spPr bwMode="auto">
              <a:xfrm>
                <a:off x="1363133" y="1557867"/>
                <a:ext cx="296334" cy="279400"/>
              </a:xfrm>
              <a:prstGeom prst="line">
                <a:avLst/>
              </a:prstGeom>
              <a:noFill/>
              <a:ln w="19050" algn="ctr">
                <a:solidFill>
                  <a:schemeClr val="tx1"/>
                </a:solidFill>
                <a:round/>
                <a:headEnd/>
                <a:tailEnd/>
              </a:ln>
            </p:spPr>
          </p:cxnSp>
          <p:cxnSp>
            <p:nvCxnSpPr>
              <p:cNvPr id="59" name="Straight Connector 100"/>
              <p:cNvCxnSpPr>
                <a:cxnSpLocks noChangeShapeType="1"/>
              </p:cNvCxnSpPr>
              <p:nvPr/>
            </p:nvCxnSpPr>
            <p:spPr bwMode="auto">
              <a:xfrm flipV="1">
                <a:off x="1363134" y="1557867"/>
                <a:ext cx="296334" cy="279400"/>
              </a:xfrm>
              <a:prstGeom prst="line">
                <a:avLst/>
              </a:prstGeom>
              <a:noFill/>
              <a:ln w="19050" algn="ctr">
                <a:solidFill>
                  <a:schemeClr val="tx1"/>
                </a:solidFill>
                <a:round/>
                <a:headEnd/>
                <a:tailEnd/>
              </a:ln>
            </p:spPr>
          </p:cxnSp>
        </p:grpSp>
      </p:grpSp>
      <p:grpSp>
        <p:nvGrpSpPr>
          <p:cNvPr id="60" name="Group 59"/>
          <p:cNvGrpSpPr/>
          <p:nvPr/>
        </p:nvGrpSpPr>
        <p:grpSpPr>
          <a:xfrm>
            <a:off x="627290" y="5422782"/>
            <a:ext cx="8050213" cy="720331"/>
            <a:chOff x="627290" y="4711582"/>
            <a:chExt cx="8050213" cy="720331"/>
          </a:xfrm>
        </p:grpSpPr>
        <p:sp>
          <p:nvSpPr>
            <p:cNvPr id="61" name="Line 3"/>
            <p:cNvSpPr>
              <a:spLocks noChangeShapeType="1"/>
            </p:cNvSpPr>
            <p:nvPr/>
          </p:nvSpPr>
          <p:spPr bwMode="auto">
            <a:xfrm flipV="1">
              <a:off x="627290" y="5381113"/>
              <a:ext cx="8050213" cy="0"/>
            </a:xfrm>
            <a:prstGeom prst="line">
              <a:avLst/>
            </a:prstGeom>
            <a:noFill/>
            <a:ln w="76200" cmpd="sng">
              <a:solidFill>
                <a:srgbClr val="0000FF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algn="ctr">
                <a:defRPr/>
              </a:pPr>
              <a:endParaRPr lang="en-US">
                <a:ln w="127000" cmpd="sng">
                  <a:solidFill>
                    <a:schemeClr val="tx1"/>
                  </a:solidFill>
                </a:ln>
                <a:latin typeface="Arial" pitchFamily="34" charset="0"/>
                <a:cs typeface="+mn-cs"/>
              </a:endParaRPr>
            </a:p>
          </p:txBody>
        </p:sp>
        <p:sp>
          <p:nvSpPr>
            <p:cNvPr id="62" name="Rectangle 61"/>
            <p:cNvSpPr>
              <a:spLocks noChangeArrowheads="1"/>
            </p:cNvSpPr>
            <p:nvPr/>
          </p:nvSpPr>
          <p:spPr bwMode="auto">
            <a:xfrm>
              <a:off x="1301449" y="5296976"/>
              <a:ext cx="457200" cy="134937"/>
            </a:xfrm>
            <a:prstGeom prst="rect">
              <a:avLst/>
            </a:prstGeom>
            <a:solidFill>
              <a:srgbClr val="FF0000"/>
            </a:solidFill>
            <a:ln w="9525" algn="ctr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pPr algn="ctr"/>
              <a:endParaRPr lang="en-US"/>
            </a:p>
          </p:txBody>
        </p:sp>
        <p:sp>
          <p:nvSpPr>
            <p:cNvPr id="64" name="Rectangle 63"/>
            <p:cNvSpPr>
              <a:spLocks noChangeArrowheads="1"/>
            </p:cNvSpPr>
            <p:nvPr/>
          </p:nvSpPr>
          <p:spPr bwMode="auto">
            <a:xfrm>
              <a:off x="5302479" y="5287451"/>
              <a:ext cx="474662" cy="123825"/>
            </a:xfrm>
            <a:prstGeom prst="rect">
              <a:avLst/>
            </a:prstGeom>
            <a:solidFill>
              <a:srgbClr val="FF0000"/>
            </a:solidFill>
            <a:ln w="9525" algn="ctr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pPr algn="ctr"/>
              <a:endParaRPr lang="en-US"/>
            </a:p>
          </p:txBody>
        </p:sp>
        <p:cxnSp>
          <p:nvCxnSpPr>
            <p:cNvPr id="66" name="Straight Connector 65"/>
            <p:cNvCxnSpPr/>
            <p:nvPr/>
          </p:nvCxnSpPr>
          <p:spPr bwMode="auto">
            <a:xfrm flipV="1">
              <a:off x="798186" y="5125622"/>
              <a:ext cx="1556827" cy="5608"/>
            </a:xfrm>
            <a:prstGeom prst="line">
              <a:avLst/>
            </a:prstGeom>
            <a:solidFill>
              <a:schemeClr val="accent1"/>
            </a:solidFill>
            <a:ln w="28575" cap="flat" cmpd="sng" algn="ctr">
              <a:solidFill>
                <a:srgbClr val="00CC99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sp>
          <p:nvSpPr>
            <p:cNvPr id="67" name="TextBox 66"/>
            <p:cNvSpPr txBox="1"/>
            <p:nvPr/>
          </p:nvSpPr>
          <p:spPr>
            <a:xfrm>
              <a:off x="1342527" y="4711582"/>
              <a:ext cx="344415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L</a:t>
              </a:r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1444082347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5" grpId="0" animBg="1"/>
      <p:bldP spid="32" grpId="0" animBg="1"/>
      <p:bldP spid="33" grpId="0" animBg="1"/>
      <p:bldP spid="47" grpId="0" animBg="1"/>
      <p:bldP spid="63" grpId="0" animBg="1"/>
      <p:bldP spid="51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_ell_zoomed3.eps"/>
          <p:cNvPicPr>
            <a:picLocks noChangeAspect="1"/>
          </p:cNvPicPr>
          <p:nvPr/>
        </p:nvPicPr>
        <p:blipFill>
          <a:blip r:embed="rId6"/>
          <a:srcRect l="6985" t="3650" r="5708" b="5544"/>
          <a:stretch>
            <a:fillRect/>
          </a:stretch>
        </p:blipFill>
        <p:spPr bwMode="auto">
          <a:xfrm>
            <a:off x="-50800" y="2593975"/>
            <a:ext cx="4497388" cy="3524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" name="Picture 14" descr="TP_tmp.emf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7"/>
          <a:srcRect/>
          <a:stretch>
            <a:fillRect/>
          </a:stretch>
        </p:blipFill>
        <p:spPr bwMode="auto">
          <a:xfrm>
            <a:off x="3981450" y="6157913"/>
            <a:ext cx="233363" cy="3317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2" name="Picture 31" descr="TP_tmp.emf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8"/>
          <a:srcRect/>
          <a:stretch>
            <a:fillRect/>
          </a:stretch>
        </p:blipFill>
        <p:spPr bwMode="auto">
          <a:xfrm>
            <a:off x="22225" y="2284413"/>
            <a:ext cx="2139950" cy="330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4283" name="Title 1"/>
          <p:cNvSpPr>
            <a:spLocks noGrp="1"/>
          </p:cNvSpPr>
          <p:nvPr>
            <p:ph type="title"/>
          </p:nvPr>
        </p:nvSpPr>
        <p:spPr>
          <a:xfrm>
            <a:off x="152400" y="152400"/>
            <a:ext cx="8840788" cy="762000"/>
          </a:xfrm>
        </p:spPr>
        <p:txBody>
          <a:bodyPr/>
          <a:lstStyle/>
          <a:p>
            <a:pPr eaLnBrk="1" hangingPunct="1"/>
            <a:r>
              <a:rPr lang="en-US" dirty="0" smtClean="0"/>
              <a:t>Chromosome 22</a:t>
            </a:r>
          </a:p>
        </p:txBody>
      </p:sp>
      <p:sp>
        <p:nvSpPr>
          <p:cNvPr id="16" name="TextBox 15"/>
          <p:cNvSpPr txBox="1">
            <a:spLocks noChangeArrowheads="1"/>
          </p:cNvSpPr>
          <p:nvPr/>
        </p:nvSpPr>
        <p:spPr bwMode="auto">
          <a:xfrm>
            <a:off x="-17463" y="6400800"/>
            <a:ext cx="3011488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sz="1800"/>
              <a:t>GRCh37 Chr 22  (G = 35M)</a:t>
            </a:r>
          </a:p>
        </p:txBody>
      </p:sp>
      <p:pic>
        <p:nvPicPr>
          <p:cNvPr id="3" name="Picture 2" descr="Ch22greedy.pdf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4859" y="2242206"/>
            <a:ext cx="4569141" cy="4084427"/>
          </a:xfrm>
          <a:prstGeom prst="rect">
            <a:avLst/>
          </a:prstGeom>
        </p:spPr>
      </p:pic>
      <p:grpSp>
        <p:nvGrpSpPr>
          <p:cNvPr id="8" name="Group 7"/>
          <p:cNvGrpSpPr/>
          <p:nvPr/>
        </p:nvGrpSpPr>
        <p:grpSpPr>
          <a:xfrm>
            <a:off x="7663795" y="2745532"/>
            <a:ext cx="1199525" cy="1546195"/>
            <a:chOff x="7663795" y="2745532"/>
            <a:chExt cx="1199525" cy="1546195"/>
          </a:xfrm>
        </p:grpSpPr>
        <p:sp>
          <p:nvSpPr>
            <p:cNvPr id="4" name="TextBox 3"/>
            <p:cNvSpPr txBox="1"/>
            <p:nvPr/>
          </p:nvSpPr>
          <p:spPr>
            <a:xfrm>
              <a:off x="7729288" y="2745532"/>
              <a:ext cx="1134032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800" dirty="0" smtClean="0">
                  <a:solidFill>
                    <a:srgbClr val="FF0000"/>
                  </a:solidFill>
                </a:rPr>
                <a:t>greedy</a:t>
              </a:r>
            </a:p>
            <a:p>
              <a:r>
                <a:rPr lang="en-US" sz="1800" dirty="0" smtClean="0">
                  <a:solidFill>
                    <a:srgbClr val="FF0000"/>
                  </a:solidFill>
                </a:rPr>
                <a:t>algorithm</a:t>
              </a:r>
              <a:endParaRPr lang="en-US" sz="1800" dirty="0">
                <a:solidFill>
                  <a:srgbClr val="FF0000"/>
                </a:solidFill>
              </a:endParaRPr>
            </a:p>
          </p:txBody>
        </p:sp>
        <p:cxnSp>
          <p:nvCxnSpPr>
            <p:cNvPr id="10" name="Straight Arrow Connector 9"/>
            <p:cNvCxnSpPr/>
            <p:nvPr/>
          </p:nvCxnSpPr>
          <p:spPr bwMode="auto">
            <a:xfrm flipH="1">
              <a:off x="7663795" y="3345793"/>
              <a:ext cx="560550" cy="945934"/>
            </a:xfrm>
            <a:prstGeom prst="straightConnector1">
              <a:avLst/>
            </a:prstGeom>
            <a:solidFill>
              <a:schemeClr val="accent1"/>
            </a:solidFill>
            <a:ln w="2857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</p:grpSp>
      <p:pic>
        <p:nvPicPr>
          <p:cNvPr id="5" name="Picture 4" descr="TP_tmp.png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91000" y="1701800"/>
            <a:ext cx="533400" cy="584200"/>
          </a:xfrm>
          <a:prstGeom prst="rect">
            <a:avLst/>
          </a:prstGeom>
        </p:spPr>
      </p:pic>
      <p:sp>
        <p:nvSpPr>
          <p:cNvPr id="14" name="TextBox 36"/>
          <p:cNvSpPr txBox="1">
            <a:spLocks noChangeArrowheads="1"/>
          </p:cNvSpPr>
          <p:nvPr/>
        </p:nvSpPr>
        <p:spPr bwMode="auto">
          <a:xfrm>
            <a:off x="5520369" y="4528871"/>
            <a:ext cx="14265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1800" dirty="0" smtClean="0"/>
              <a:t>lower bound</a:t>
            </a:r>
            <a:endParaRPr lang="en-US" sz="1800" dirty="0"/>
          </a:p>
        </p:txBody>
      </p:sp>
      <p:cxnSp>
        <p:nvCxnSpPr>
          <p:cNvPr id="7" name="Straight Arrow Connector 6"/>
          <p:cNvCxnSpPr/>
          <p:nvPr/>
        </p:nvCxnSpPr>
        <p:spPr bwMode="auto">
          <a:xfrm>
            <a:off x="6565900" y="4927600"/>
            <a:ext cx="965200" cy="431800"/>
          </a:xfrm>
          <a:prstGeom prst="straightConnector1">
            <a:avLst/>
          </a:prstGeom>
          <a:solidFill>
            <a:schemeClr val="accent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</p:spTree>
    <p:extLst>
      <p:ext uri="{BB962C8B-B14F-4D97-AF65-F5344CB8AC3E}">
        <p14:creationId xmlns:p14="http://schemas.microsoft.com/office/powerpoint/2010/main" val="4193864084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3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 smtClean="0"/>
              <a:t>Grand Unification</a:t>
            </a:r>
          </a:p>
        </p:txBody>
      </p:sp>
      <p:sp>
        <p:nvSpPr>
          <p:cNvPr id="18434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endParaRPr lang="en-US" smtClean="0"/>
          </a:p>
          <a:p>
            <a:pPr eaLnBrk="1" hangingPunct="1"/>
            <a:endParaRPr lang="en-US" smtClean="0"/>
          </a:p>
          <a:p>
            <a:pPr eaLnBrk="1" hangingPunct="1"/>
            <a:endParaRPr lang="en-US" smtClean="0"/>
          </a:p>
          <a:p>
            <a:pPr eaLnBrk="1" hangingPunct="1"/>
            <a:endParaRPr lang="en-US" smtClean="0"/>
          </a:p>
          <a:p>
            <a:pPr eaLnBrk="1" hangingPunct="1"/>
            <a:endParaRPr lang="en-US" smtClean="0"/>
          </a:p>
        </p:txBody>
      </p:sp>
      <p:pic>
        <p:nvPicPr>
          <p:cNvPr id="4" name="Picture 3" descr="ChannelDiagram.eps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-153988" y="1336675"/>
            <a:ext cx="9144001" cy="1168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3" name="Picture 22" descr="TP_tmp.emf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6"/>
          <a:srcRect/>
          <a:stretch>
            <a:fillRect/>
          </a:stretch>
        </p:blipFill>
        <p:spPr bwMode="auto">
          <a:xfrm>
            <a:off x="2852738" y="3149600"/>
            <a:ext cx="3136900" cy="3317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8" name="Picture 27" descr="TP_tmp.emf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7"/>
          <a:srcRect/>
          <a:stretch>
            <a:fillRect/>
          </a:stretch>
        </p:blipFill>
        <p:spPr bwMode="auto">
          <a:xfrm>
            <a:off x="2392363" y="3676650"/>
            <a:ext cx="4359275" cy="330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5" name="Group 9"/>
          <p:cNvGrpSpPr>
            <a:grpSpLocks/>
          </p:cNvGrpSpPr>
          <p:nvPr/>
        </p:nvGrpSpPr>
        <p:grpSpPr bwMode="auto">
          <a:xfrm>
            <a:off x="7439025" y="2565400"/>
            <a:ext cx="1277938" cy="1844675"/>
            <a:chOff x="7451725" y="1676400"/>
            <a:chExt cx="1277938" cy="1844675"/>
          </a:xfrm>
        </p:grpSpPr>
        <p:pic>
          <p:nvPicPr>
            <p:cNvPr id="18445" name="Picture 7" descr="shannon"/>
            <p:cNvPicPr>
              <a:picLocks noChangeAspect="1" noChangeArrowheads="1"/>
            </p:cNvPicPr>
            <p:nvPr/>
          </p:nvPicPr>
          <p:blipFill>
            <a:blip r:embed="rId8"/>
            <a:srcRect/>
            <a:stretch>
              <a:fillRect/>
            </a:stretch>
          </p:blipFill>
          <p:spPr bwMode="auto">
            <a:xfrm>
              <a:off x="7620000" y="1676400"/>
              <a:ext cx="1108075" cy="13493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8446" name="Text Box 8"/>
            <p:cNvSpPr txBox="1">
              <a:spLocks noChangeArrowheads="1"/>
            </p:cNvSpPr>
            <p:nvPr/>
          </p:nvSpPr>
          <p:spPr bwMode="auto">
            <a:xfrm>
              <a:off x="7451725" y="3184525"/>
              <a:ext cx="1277938" cy="3365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altLang="ko-KR" sz="1600">
                  <a:ea typeface="굴림" pitchFamily="34" charset="-127"/>
                </a:rPr>
                <a:t>Shannon 48</a:t>
              </a:r>
            </a:p>
          </p:txBody>
        </p:sp>
      </p:grpSp>
      <p:sp>
        <p:nvSpPr>
          <p:cNvPr id="13" name="TextBox 12"/>
          <p:cNvSpPr txBox="1">
            <a:spLocks noChangeArrowheads="1"/>
          </p:cNvSpPr>
          <p:nvPr/>
        </p:nvSpPr>
        <p:spPr bwMode="auto">
          <a:xfrm>
            <a:off x="0" y="4416425"/>
            <a:ext cx="1581150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 </a:t>
            </a:r>
            <a:r>
              <a:rPr lang="en-US" dirty="0"/>
              <a:t>Theorem:</a:t>
            </a:r>
            <a:endParaRPr lang="en-US" dirty="0">
              <a:solidFill>
                <a:srgbClr val="FF0000"/>
              </a:solidFill>
            </a:endParaRPr>
          </a:p>
        </p:txBody>
      </p:sp>
      <p:pic>
        <p:nvPicPr>
          <p:cNvPr id="29" name="Picture 28" descr="TP_tmp.emf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9"/>
          <a:srcRect/>
          <a:stretch>
            <a:fillRect/>
          </a:stretch>
        </p:blipFill>
        <p:spPr bwMode="auto">
          <a:xfrm>
            <a:off x="1731963" y="4872038"/>
            <a:ext cx="5832475" cy="1139825"/>
          </a:xfrm>
          <a:prstGeom prst="rect">
            <a:avLst/>
          </a:prstGeom>
          <a:noFill/>
          <a:ln w="9525" algn="ctr">
            <a:solidFill>
              <a:schemeClr val="tx1"/>
            </a:solidFill>
            <a:round/>
            <a:headEnd/>
            <a:tailEnd/>
          </a:ln>
        </p:spPr>
      </p:pic>
      <p:sp>
        <p:nvSpPr>
          <p:cNvPr id="17" name="TextBox 16"/>
          <p:cNvSpPr txBox="1">
            <a:spLocks noChangeArrowheads="1"/>
          </p:cNvSpPr>
          <p:nvPr/>
        </p:nvSpPr>
        <p:spPr bwMode="auto">
          <a:xfrm>
            <a:off x="11113" y="2530475"/>
            <a:ext cx="6223000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/>
              <a:t> Model all sources and channels </a:t>
            </a:r>
            <a:r>
              <a:rPr lang="en-US">
                <a:solidFill>
                  <a:srgbClr val="FF0000"/>
                </a:solidFill>
              </a:rPr>
              <a:t>statistically.</a:t>
            </a:r>
            <a:endParaRPr lang="en-US"/>
          </a:p>
        </p:txBody>
      </p:sp>
      <p:sp>
        <p:nvSpPr>
          <p:cNvPr id="20" name="TextBox 19"/>
          <p:cNvSpPr txBox="1">
            <a:spLocks noChangeArrowheads="1"/>
          </p:cNvSpPr>
          <p:nvPr/>
        </p:nvSpPr>
        <p:spPr bwMode="auto">
          <a:xfrm>
            <a:off x="23813" y="6099175"/>
            <a:ext cx="9172575" cy="830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/>
              <a:t>A unified way of looking at </a:t>
            </a:r>
            <a:r>
              <a:rPr lang="en-US">
                <a:solidFill>
                  <a:srgbClr val="FF0000"/>
                </a:solidFill>
              </a:rPr>
              <a:t>all </a:t>
            </a:r>
            <a:r>
              <a:rPr lang="en-US"/>
              <a:t>communication problems in terms of</a:t>
            </a:r>
          </a:p>
          <a:p>
            <a:r>
              <a:rPr lang="en-US"/>
              <a:t> </a:t>
            </a:r>
            <a:r>
              <a:rPr lang="en-US">
                <a:solidFill>
                  <a:srgbClr val="FF0000"/>
                </a:solidFill>
              </a:rPr>
              <a:t>information flow</a:t>
            </a:r>
            <a:r>
              <a:rPr lang="en-US"/>
              <a:t>.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0" y="1682750"/>
            <a:ext cx="1420813" cy="585788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1600" dirty="0">
                <a:latin typeface="Arial" pitchFamily="34" charset="0"/>
                <a:cs typeface="+mn-cs"/>
              </a:rPr>
              <a:t>source</a:t>
            </a:r>
          </a:p>
          <a:p>
            <a:pPr algn="ctr">
              <a:defRPr/>
            </a:pPr>
            <a:endParaRPr lang="en-US" sz="1600" dirty="0">
              <a:latin typeface="Arial" pitchFamily="34" charset="0"/>
              <a:cs typeface="+mn-cs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7442200" y="1604963"/>
            <a:ext cx="1420813" cy="83185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1600" dirty="0">
                <a:latin typeface="Arial" pitchFamily="34" charset="0"/>
                <a:cs typeface="+mn-cs"/>
              </a:rPr>
              <a:t>reconstructed source</a:t>
            </a:r>
          </a:p>
          <a:p>
            <a:pPr algn="ctr">
              <a:defRPr/>
            </a:pPr>
            <a:endParaRPr lang="en-US" sz="1600" dirty="0">
              <a:latin typeface="Arial" pitchFamily="34" charset="0"/>
              <a:cs typeface="+mn-cs"/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7" grpId="0"/>
      <p:bldP spid="20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Ch19greedy.pd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10233" y="2313742"/>
            <a:ext cx="4470264" cy="3907967"/>
          </a:xfrm>
          <a:prstGeom prst="rect">
            <a:avLst/>
          </a:prstGeom>
        </p:spPr>
      </p:pic>
      <p:pic>
        <p:nvPicPr>
          <p:cNvPr id="55298" name="Picture 4" descr="a_ell.eps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0" y="2622550"/>
            <a:ext cx="4386263" cy="35036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" name="TextBox 14"/>
          <p:cNvSpPr txBox="1">
            <a:spLocks noChangeArrowheads="1"/>
          </p:cNvSpPr>
          <p:nvPr/>
        </p:nvSpPr>
        <p:spPr bwMode="auto">
          <a:xfrm>
            <a:off x="1506538" y="3743325"/>
            <a:ext cx="3016250" cy="6778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sz="1800">
                <a:solidFill>
                  <a:srgbClr val="FF0000"/>
                </a:solidFill>
              </a:rPr>
              <a:t>longest interleaved repeats</a:t>
            </a:r>
          </a:p>
          <a:p>
            <a:pPr algn="ctr"/>
            <a:r>
              <a:rPr lang="en-US" sz="1800">
                <a:solidFill>
                  <a:srgbClr val="FF0000"/>
                </a:solidFill>
              </a:rPr>
              <a:t>at length </a:t>
            </a:r>
            <a:r>
              <a:rPr lang="en-US" sz="2000">
                <a:solidFill>
                  <a:srgbClr val="FF0000"/>
                </a:solidFill>
              </a:rPr>
              <a:t>2248 </a:t>
            </a:r>
          </a:p>
        </p:txBody>
      </p:sp>
      <p:cxnSp>
        <p:nvCxnSpPr>
          <p:cNvPr id="16" name="Straight Arrow Connector 15"/>
          <p:cNvCxnSpPr>
            <a:cxnSpLocks noChangeShapeType="1"/>
          </p:cNvCxnSpPr>
          <p:nvPr/>
        </p:nvCxnSpPr>
        <p:spPr bwMode="auto">
          <a:xfrm>
            <a:off x="3133300" y="4400550"/>
            <a:ext cx="3431508" cy="1690481"/>
          </a:xfrm>
          <a:prstGeom prst="straightConnector1">
            <a:avLst/>
          </a:prstGeom>
          <a:noFill/>
          <a:ln w="19050" cmpd="sng" algn="ctr">
            <a:solidFill>
              <a:srgbClr val="FF0000"/>
            </a:solidFill>
            <a:round/>
            <a:headEnd/>
            <a:tailEnd type="arrow" w="med" len="med"/>
          </a:ln>
        </p:spPr>
      </p:cxnSp>
      <p:cxnSp>
        <p:nvCxnSpPr>
          <p:cNvPr id="18" name="Straight Arrow Connector 17"/>
          <p:cNvCxnSpPr>
            <a:cxnSpLocks noChangeShapeType="1"/>
          </p:cNvCxnSpPr>
          <p:nvPr/>
        </p:nvCxnSpPr>
        <p:spPr bwMode="auto">
          <a:xfrm flipH="1">
            <a:off x="2441575" y="4430713"/>
            <a:ext cx="463550" cy="1406525"/>
          </a:xfrm>
          <a:prstGeom prst="straightConnector1">
            <a:avLst/>
          </a:prstGeom>
          <a:noFill/>
          <a:ln w="19050" cmpd="sng" algn="ctr">
            <a:solidFill>
              <a:srgbClr val="FF0000"/>
            </a:solidFill>
            <a:round/>
            <a:headEnd/>
            <a:tailEnd type="arrow" w="med" len="med"/>
          </a:ln>
        </p:spPr>
      </p:cxnSp>
      <p:cxnSp>
        <p:nvCxnSpPr>
          <p:cNvPr id="22" name="Straight Arrow Connector 21"/>
          <p:cNvCxnSpPr>
            <a:cxnSpLocks noChangeShapeType="1"/>
          </p:cNvCxnSpPr>
          <p:nvPr/>
        </p:nvCxnSpPr>
        <p:spPr bwMode="auto">
          <a:xfrm>
            <a:off x="2933700" y="4440238"/>
            <a:ext cx="620713" cy="1358900"/>
          </a:xfrm>
          <a:prstGeom prst="straightConnector1">
            <a:avLst/>
          </a:prstGeom>
          <a:noFill/>
          <a:ln w="19050" cmpd="sng" algn="ctr">
            <a:solidFill>
              <a:srgbClr val="FF0000"/>
            </a:solidFill>
            <a:round/>
            <a:headEnd/>
            <a:tailEnd type="arrow" w="med" len="med"/>
          </a:ln>
        </p:spPr>
      </p:cxnSp>
      <p:sp>
        <p:nvSpPr>
          <p:cNvPr id="55314" name="TextBox 36"/>
          <p:cNvSpPr txBox="1">
            <a:spLocks noChangeArrowheads="1"/>
          </p:cNvSpPr>
          <p:nvPr/>
        </p:nvSpPr>
        <p:spPr bwMode="auto">
          <a:xfrm>
            <a:off x="6041069" y="1696771"/>
            <a:ext cx="1871663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1800" dirty="0" smtClean="0"/>
              <a:t>lower bound</a:t>
            </a:r>
            <a:endParaRPr lang="en-US" sz="1800" dirty="0"/>
          </a:p>
        </p:txBody>
      </p:sp>
      <p:grpSp>
        <p:nvGrpSpPr>
          <p:cNvPr id="6" name="Group 5"/>
          <p:cNvGrpSpPr>
            <a:grpSpLocks/>
          </p:cNvGrpSpPr>
          <p:nvPr/>
        </p:nvGrpSpPr>
        <p:grpSpPr bwMode="auto">
          <a:xfrm>
            <a:off x="4273550" y="5965831"/>
            <a:ext cx="3910101" cy="936624"/>
            <a:chOff x="4272943" y="5965537"/>
            <a:chExt cx="3910554" cy="937183"/>
          </a:xfrm>
        </p:grpSpPr>
        <p:grpSp>
          <p:nvGrpSpPr>
            <p:cNvPr id="55309" name="Group 6"/>
            <p:cNvGrpSpPr>
              <a:grpSpLocks/>
            </p:cNvGrpSpPr>
            <p:nvPr/>
          </p:nvGrpSpPr>
          <p:grpSpPr bwMode="auto">
            <a:xfrm>
              <a:off x="4272943" y="5965537"/>
              <a:ext cx="3910554" cy="937183"/>
              <a:chOff x="5833163" y="858752"/>
              <a:chExt cx="3910554" cy="937183"/>
            </a:xfrm>
          </p:grpSpPr>
          <p:sp>
            <p:nvSpPr>
              <p:cNvPr id="10" name="TextBox 9"/>
              <p:cNvSpPr txBox="1"/>
              <p:nvPr/>
            </p:nvSpPr>
            <p:spPr>
              <a:xfrm>
                <a:off x="6298355" y="1149437"/>
                <a:ext cx="1871879" cy="646498"/>
              </a:xfrm>
              <a:prstGeom prst="rect">
                <a:avLst/>
              </a:prstGeom>
              <a:noFill/>
            </p:spPr>
            <p:txBody>
              <a:bodyPr>
                <a:spAutoFit/>
              </a:bodyPr>
              <a:lstStyle/>
              <a:p>
                <a:pPr>
                  <a:defRPr/>
                </a:pPr>
                <a:r>
                  <a:rPr lang="en-US" sz="1800" dirty="0">
                    <a:solidFill>
                      <a:schemeClr val="bg1">
                        <a:lumMod val="50000"/>
                      </a:schemeClr>
                    </a:solidFill>
                    <a:latin typeface="Arial" pitchFamily="34" charset="0"/>
                    <a:cs typeface="+mn-cs"/>
                  </a:rPr>
                  <a:t>longest repeat</a:t>
                </a:r>
              </a:p>
              <a:p>
                <a:pPr>
                  <a:defRPr/>
                </a:pPr>
                <a:r>
                  <a:rPr lang="en-US" sz="1800" dirty="0">
                    <a:solidFill>
                      <a:schemeClr val="bg1">
                        <a:lumMod val="50000"/>
                      </a:schemeClr>
                    </a:solidFill>
                    <a:latin typeface="Arial" pitchFamily="34" charset="0"/>
                    <a:cs typeface="+mn-cs"/>
                  </a:rPr>
                  <a:t> at </a:t>
                </a:r>
              </a:p>
            </p:txBody>
          </p:sp>
          <p:cxnSp>
            <p:nvCxnSpPr>
              <p:cNvPr id="9" name="Straight Arrow Connector 8"/>
              <p:cNvCxnSpPr/>
              <p:nvPr/>
            </p:nvCxnSpPr>
            <p:spPr bwMode="auto">
              <a:xfrm flipH="1" flipV="1">
                <a:off x="5833163" y="858752"/>
                <a:ext cx="476305" cy="428881"/>
              </a:xfrm>
              <a:prstGeom prst="straightConnector1">
                <a:avLst/>
              </a:prstGeom>
              <a:solidFill>
                <a:schemeClr val="accent1"/>
              </a:solidFill>
              <a:ln w="19050" cap="flat" cmpd="sng" algn="ctr">
                <a:solidFill>
                  <a:schemeClr val="bg1">
                    <a:lumMod val="50000"/>
                  </a:schemeClr>
                </a:solidFill>
                <a:prstDash val="solid"/>
                <a:round/>
                <a:headEnd type="none" w="med" len="med"/>
                <a:tailEnd type="arrow"/>
              </a:ln>
              <a:effectLst/>
            </p:spPr>
          </p:cxnSp>
          <p:cxnSp>
            <p:nvCxnSpPr>
              <p:cNvPr id="11" name="Straight Arrow Connector 10"/>
              <p:cNvCxnSpPr/>
              <p:nvPr/>
            </p:nvCxnSpPr>
            <p:spPr bwMode="auto">
              <a:xfrm flipV="1">
                <a:off x="7929225" y="992976"/>
                <a:ext cx="1814492" cy="326123"/>
              </a:xfrm>
              <a:prstGeom prst="straightConnector1">
                <a:avLst/>
              </a:prstGeom>
              <a:solidFill>
                <a:schemeClr val="accent1"/>
              </a:solidFill>
              <a:ln w="19050" cap="flat" cmpd="sng" algn="ctr">
                <a:solidFill>
                  <a:schemeClr val="bg1">
                    <a:lumMod val="50000"/>
                  </a:schemeClr>
                </a:solidFill>
                <a:prstDash val="solid"/>
                <a:round/>
                <a:headEnd type="none" w="med" len="med"/>
                <a:tailEnd type="arrow"/>
              </a:ln>
              <a:effectLst/>
            </p:spPr>
          </p:cxnSp>
        </p:grpSp>
        <p:pic>
          <p:nvPicPr>
            <p:cNvPr id="55310" name="Picture 2" descr="latex-image-1.pdf"/>
            <p:cNvPicPr>
              <a:picLocks noChangeAspect="1"/>
            </p:cNvPicPr>
            <p:nvPr/>
          </p:nvPicPr>
          <p:blipFill>
            <a:blip r:embed="rId6"/>
            <a:srcRect/>
            <a:stretch>
              <a:fillRect/>
            </a:stretch>
          </p:blipFill>
          <p:spPr bwMode="auto">
            <a:xfrm>
              <a:off x="5139348" y="6606099"/>
              <a:ext cx="1073158" cy="22592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55305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Chromosome 19</a:t>
            </a:r>
          </a:p>
        </p:txBody>
      </p:sp>
      <p:sp>
        <p:nvSpPr>
          <p:cNvPr id="55306" name="TextBox 31"/>
          <p:cNvSpPr txBox="1">
            <a:spLocks noChangeArrowheads="1"/>
          </p:cNvSpPr>
          <p:nvPr/>
        </p:nvSpPr>
        <p:spPr bwMode="auto">
          <a:xfrm>
            <a:off x="-17463" y="6400800"/>
            <a:ext cx="3013076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sz="1800"/>
              <a:t>GRCh37 Chr 19  (G = 55M)</a:t>
            </a:r>
          </a:p>
        </p:txBody>
      </p:sp>
      <p:pic>
        <p:nvPicPr>
          <p:cNvPr id="55307" name="Picture 33" descr="TP_tmp.emf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7"/>
          <a:srcRect/>
          <a:stretch>
            <a:fillRect/>
          </a:stretch>
        </p:blipFill>
        <p:spPr bwMode="auto">
          <a:xfrm>
            <a:off x="22225" y="2284413"/>
            <a:ext cx="2139950" cy="330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8" name="TextBox 27"/>
          <p:cNvSpPr txBox="1"/>
          <p:nvPr/>
        </p:nvSpPr>
        <p:spPr>
          <a:xfrm>
            <a:off x="7929472" y="1716939"/>
            <a:ext cx="113403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 smtClean="0">
                <a:solidFill>
                  <a:srgbClr val="FF0000"/>
                </a:solidFill>
              </a:rPr>
              <a:t>greedy</a:t>
            </a:r>
          </a:p>
          <a:p>
            <a:r>
              <a:rPr lang="en-US" sz="1800" dirty="0" smtClean="0">
                <a:solidFill>
                  <a:srgbClr val="FF0000"/>
                </a:solidFill>
              </a:rPr>
              <a:t>algorithm</a:t>
            </a:r>
            <a:endParaRPr lang="en-US" sz="1800" dirty="0">
              <a:solidFill>
                <a:srgbClr val="FF0000"/>
              </a:solidFill>
            </a:endParaRPr>
          </a:p>
        </p:txBody>
      </p:sp>
      <p:pic>
        <p:nvPicPr>
          <p:cNvPr id="20" name="Picture 19" descr="TP_tmp.png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91000" y="1701800"/>
            <a:ext cx="533400" cy="584200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5537200" y="3276600"/>
            <a:ext cx="3418424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n</a:t>
            </a:r>
            <a:r>
              <a:rPr lang="en-US" dirty="0" smtClean="0"/>
              <a:t>on-interleaved repeats</a:t>
            </a:r>
          </a:p>
          <a:p>
            <a:r>
              <a:rPr lang="en-US" dirty="0" smtClean="0"/>
              <a:t>are resolvable!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88920805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3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55314" grpId="0"/>
      <p:bldP spid="28" grpId="0"/>
      <p:bldP spid="2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-28222" y="42333"/>
            <a:ext cx="5249333" cy="762000"/>
          </a:xfrm>
        </p:spPr>
        <p:txBody>
          <a:bodyPr/>
          <a:lstStyle/>
          <a:p>
            <a:pPr algn="l"/>
            <a:r>
              <a:rPr lang="en-US" dirty="0" smtClean="0"/>
              <a:t>de </a:t>
            </a:r>
            <a:r>
              <a:rPr lang="en-US" dirty="0" err="1" smtClean="0"/>
              <a:t>Bruijn</a:t>
            </a:r>
            <a:r>
              <a:rPr lang="en-US" dirty="0" smtClean="0"/>
              <a:t> graph</a:t>
            </a:r>
            <a:endParaRPr lang="en-US" dirty="0"/>
          </a:p>
        </p:txBody>
      </p:sp>
      <p:sp>
        <p:nvSpPr>
          <p:cNvPr id="55" name="TextBox 54"/>
          <p:cNvSpPr txBox="1"/>
          <p:nvPr/>
        </p:nvSpPr>
        <p:spPr>
          <a:xfrm>
            <a:off x="0" y="3018762"/>
            <a:ext cx="303252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CMU Bright Roman"/>
                <a:cs typeface="CMU Bright Roman"/>
              </a:rPr>
              <a:t>A</a:t>
            </a:r>
            <a:r>
              <a:rPr lang="en-US" dirty="0" smtClean="0">
                <a:solidFill>
                  <a:srgbClr val="FF0000"/>
                </a:solidFill>
                <a:latin typeface="CMU Bright Roman"/>
                <a:cs typeface="CMU Bright Roman"/>
              </a:rPr>
              <a:t>TAGC</a:t>
            </a:r>
            <a:r>
              <a:rPr lang="en-US" dirty="0" smtClean="0">
                <a:latin typeface="CMU Bright Roman"/>
                <a:cs typeface="CMU Bright Roman"/>
              </a:rPr>
              <a:t>CC</a:t>
            </a:r>
            <a:r>
              <a:rPr lang="en-US" dirty="0" smtClean="0">
                <a:solidFill>
                  <a:srgbClr val="FF0000"/>
                </a:solidFill>
                <a:latin typeface="CMU Bright Roman"/>
                <a:cs typeface="CMU Bright Roman"/>
              </a:rPr>
              <a:t>TAGC</a:t>
            </a:r>
            <a:r>
              <a:rPr lang="en-US" dirty="0" smtClean="0">
                <a:latin typeface="CMU Bright Roman"/>
                <a:cs typeface="CMU Bright Roman"/>
              </a:rPr>
              <a:t>GAT</a:t>
            </a:r>
            <a:endParaRPr lang="en-US" dirty="0">
              <a:latin typeface="CMU Bright Roman"/>
              <a:cs typeface="CMU Bright Roman"/>
            </a:endParaRPr>
          </a:p>
        </p:txBody>
      </p:sp>
      <p:sp>
        <p:nvSpPr>
          <p:cNvPr id="180" name="TextBox 179"/>
          <p:cNvSpPr txBox="1"/>
          <p:nvPr/>
        </p:nvSpPr>
        <p:spPr>
          <a:xfrm>
            <a:off x="77561" y="1010295"/>
            <a:ext cx="223099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 smtClean="0">
                <a:latin typeface="CMU Bright Roman"/>
                <a:cs typeface="CMU Bright Roman"/>
              </a:rPr>
              <a:t>[Idury-Waterman 95]</a:t>
            </a:r>
            <a:endParaRPr lang="en-US" sz="1800" dirty="0">
              <a:latin typeface="CMU Bright Roman"/>
              <a:cs typeface="CMU Bright Roman"/>
            </a:endParaRPr>
          </a:p>
        </p:txBody>
      </p:sp>
      <p:sp>
        <p:nvSpPr>
          <p:cNvPr id="181" name="TextBox 180"/>
          <p:cNvSpPr txBox="1"/>
          <p:nvPr/>
        </p:nvSpPr>
        <p:spPr>
          <a:xfrm>
            <a:off x="78788" y="1399762"/>
            <a:ext cx="192375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 smtClean="0">
                <a:latin typeface="CMU Bright Roman"/>
                <a:cs typeface="CMU Bright Roman"/>
              </a:rPr>
              <a:t>[</a:t>
            </a:r>
            <a:r>
              <a:rPr lang="en-US" sz="1800" dirty="0" err="1" smtClean="0">
                <a:latin typeface="CMU Bright Roman"/>
                <a:cs typeface="CMU Bright Roman"/>
              </a:rPr>
              <a:t>Pevzner</a:t>
            </a:r>
            <a:r>
              <a:rPr lang="en-US" sz="1800" dirty="0" smtClean="0">
                <a:latin typeface="CMU Bright Roman"/>
                <a:cs typeface="CMU Bright Roman"/>
              </a:rPr>
              <a:t> et al 01]</a:t>
            </a:r>
            <a:endParaRPr lang="en-US" sz="1800" dirty="0">
              <a:latin typeface="CMU Bright Roman"/>
              <a:cs typeface="CMU Bright Roman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7690005" y="2395444"/>
            <a:ext cx="121664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CMU Bright Roman"/>
                <a:cs typeface="CMU Bright Roman"/>
              </a:rPr>
              <a:t>(</a:t>
            </a:r>
            <a:r>
              <a:rPr lang="en-US" i="1" dirty="0" smtClean="0">
                <a:latin typeface="CMU Bright Roman"/>
                <a:cs typeface="CMU Bright Roman"/>
              </a:rPr>
              <a:t>K</a:t>
            </a:r>
            <a:r>
              <a:rPr lang="en-US" dirty="0" smtClean="0">
                <a:latin typeface="CMU Bright Roman"/>
                <a:cs typeface="CMU Bright Roman"/>
              </a:rPr>
              <a:t> = 4)</a:t>
            </a:r>
            <a:endParaRPr lang="en-US" dirty="0">
              <a:latin typeface="CMU Bright Roman"/>
              <a:cs typeface="CMU Bright Roman"/>
            </a:endParaRPr>
          </a:p>
        </p:txBody>
      </p:sp>
      <p:grpSp>
        <p:nvGrpSpPr>
          <p:cNvPr id="34" name="Group 33"/>
          <p:cNvGrpSpPr/>
          <p:nvPr/>
        </p:nvGrpSpPr>
        <p:grpSpPr>
          <a:xfrm>
            <a:off x="3612305" y="1698304"/>
            <a:ext cx="5531695" cy="3199029"/>
            <a:chOff x="3497649" y="2573193"/>
            <a:chExt cx="5531695" cy="3199029"/>
          </a:xfrm>
        </p:grpSpPr>
        <p:grpSp>
          <p:nvGrpSpPr>
            <p:cNvPr id="32" name="Group 31"/>
            <p:cNvGrpSpPr/>
            <p:nvPr/>
          </p:nvGrpSpPr>
          <p:grpSpPr>
            <a:xfrm>
              <a:off x="4756353" y="4438684"/>
              <a:ext cx="1346346" cy="436071"/>
              <a:chOff x="4756353" y="4438684"/>
              <a:chExt cx="1346346" cy="436071"/>
            </a:xfrm>
          </p:grpSpPr>
          <p:sp>
            <p:nvSpPr>
              <p:cNvPr id="53" name="Oval 52"/>
              <p:cNvSpPr/>
              <p:nvPr/>
            </p:nvSpPr>
            <p:spPr bwMode="auto">
              <a:xfrm>
                <a:off x="4767380" y="4438684"/>
                <a:ext cx="792549" cy="436071"/>
              </a:xfrm>
              <a:prstGeom prst="ellipse">
                <a:avLst/>
              </a:prstGeom>
              <a:noFill/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600" b="0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</a:endParaRPr>
              </a:p>
            </p:txBody>
          </p:sp>
          <p:sp>
            <p:nvSpPr>
              <p:cNvPr id="54" name="TextBox 53"/>
              <p:cNvSpPr txBox="1"/>
              <p:nvPr/>
            </p:nvSpPr>
            <p:spPr>
              <a:xfrm>
                <a:off x="4756353" y="4478383"/>
                <a:ext cx="1346346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600" dirty="0" smtClean="0">
                    <a:solidFill>
                      <a:srgbClr val="FF0000"/>
                    </a:solidFill>
                    <a:latin typeface="CMU Bright Roman"/>
                    <a:cs typeface="CMU Bright Roman"/>
                  </a:rPr>
                  <a:t>TAGC</a:t>
                </a:r>
                <a:endParaRPr lang="en-US" sz="1600" dirty="0">
                  <a:solidFill>
                    <a:srgbClr val="FF0000"/>
                  </a:solidFill>
                  <a:latin typeface="CMU Bright Roman"/>
                  <a:cs typeface="CMU Bright Roman"/>
                </a:endParaRPr>
              </a:p>
            </p:txBody>
          </p:sp>
        </p:grpSp>
        <p:grpSp>
          <p:nvGrpSpPr>
            <p:cNvPr id="20" name="Group 19"/>
            <p:cNvGrpSpPr/>
            <p:nvPr/>
          </p:nvGrpSpPr>
          <p:grpSpPr>
            <a:xfrm>
              <a:off x="5949892" y="3947617"/>
              <a:ext cx="1391766" cy="436071"/>
              <a:chOff x="3268780" y="3820617"/>
              <a:chExt cx="1391766" cy="436071"/>
            </a:xfrm>
          </p:grpSpPr>
          <p:sp>
            <p:nvSpPr>
              <p:cNvPr id="81" name="Oval 80"/>
              <p:cNvSpPr/>
              <p:nvPr/>
            </p:nvSpPr>
            <p:spPr bwMode="auto">
              <a:xfrm>
                <a:off x="3268780" y="3820617"/>
                <a:ext cx="792549" cy="436071"/>
              </a:xfrm>
              <a:prstGeom prst="ellipse">
                <a:avLst/>
              </a:prstGeom>
              <a:noFill/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600" b="0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</a:endParaRPr>
              </a:p>
            </p:txBody>
          </p:sp>
          <p:sp>
            <p:nvSpPr>
              <p:cNvPr id="82" name="TextBox 81"/>
              <p:cNvSpPr txBox="1"/>
              <p:nvPr/>
            </p:nvSpPr>
            <p:spPr>
              <a:xfrm>
                <a:off x="3314200" y="3860316"/>
                <a:ext cx="1346346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600" dirty="0" smtClean="0">
                    <a:latin typeface="CMU Bright Roman"/>
                    <a:cs typeface="CMU Bright Roman"/>
                  </a:rPr>
                  <a:t>AGCC</a:t>
                </a:r>
                <a:endParaRPr lang="en-US" sz="1600" dirty="0">
                  <a:latin typeface="CMU Bright Roman"/>
                  <a:cs typeface="CMU Bright Roman"/>
                </a:endParaRPr>
              </a:p>
            </p:txBody>
          </p:sp>
        </p:grpSp>
        <p:grpSp>
          <p:nvGrpSpPr>
            <p:cNvPr id="31" name="Group 30"/>
            <p:cNvGrpSpPr/>
            <p:nvPr/>
          </p:nvGrpSpPr>
          <p:grpSpPr>
            <a:xfrm>
              <a:off x="5622513" y="4718083"/>
              <a:ext cx="1349430" cy="436071"/>
              <a:chOff x="5622513" y="4718083"/>
              <a:chExt cx="1349430" cy="436071"/>
            </a:xfrm>
          </p:grpSpPr>
          <p:sp>
            <p:nvSpPr>
              <p:cNvPr id="109" name="Oval 108"/>
              <p:cNvSpPr/>
              <p:nvPr/>
            </p:nvSpPr>
            <p:spPr bwMode="auto">
              <a:xfrm>
                <a:off x="5622513" y="4718083"/>
                <a:ext cx="792549" cy="436071"/>
              </a:xfrm>
              <a:prstGeom prst="ellipse">
                <a:avLst/>
              </a:prstGeom>
              <a:noFill/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600" b="0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</a:endParaRPr>
              </a:p>
            </p:txBody>
          </p:sp>
          <p:sp>
            <p:nvSpPr>
              <p:cNvPr id="110" name="TextBox 109"/>
              <p:cNvSpPr txBox="1"/>
              <p:nvPr/>
            </p:nvSpPr>
            <p:spPr>
              <a:xfrm>
                <a:off x="5625597" y="4757782"/>
                <a:ext cx="1346346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600" dirty="0" smtClean="0">
                    <a:latin typeface="CMU Bright Roman"/>
                    <a:cs typeface="CMU Bright Roman"/>
                  </a:rPr>
                  <a:t>AGCG</a:t>
                </a:r>
                <a:endParaRPr lang="en-US" sz="1600" dirty="0">
                  <a:latin typeface="CMU Bright Roman"/>
                  <a:cs typeface="CMU Bright Roman"/>
                </a:endParaRPr>
              </a:p>
            </p:txBody>
          </p:sp>
        </p:grpSp>
        <p:grpSp>
          <p:nvGrpSpPr>
            <p:cNvPr id="13" name="Group 12"/>
            <p:cNvGrpSpPr/>
            <p:nvPr/>
          </p:nvGrpSpPr>
          <p:grpSpPr>
            <a:xfrm>
              <a:off x="6153098" y="2846949"/>
              <a:ext cx="1349424" cy="436071"/>
              <a:chOff x="4106986" y="3524283"/>
              <a:chExt cx="1349424" cy="436071"/>
            </a:xfrm>
          </p:grpSpPr>
          <p:sp>
            <p:nvSpPr>
              <p:cNvPr id="113" name="Oval 112"/>
              <p:cNvSpPr/>
              <p:nvPr/>
            </p:nvSpPr>
            <p:spPr bwMode="auto">
              <a:xfrm>
                <a:off x="4106986" y="3524283"/>
                <a:ext cx="792549" cy="436071"/>
              </a:xfrm>
              <a:prstGeom prst="ellipse">
                <a:avLst/>
              </a:prstGeom>
              <a:noFill/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600" b="0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</a:endParaRPr>
              </a:p>
            </p:txBody>
          </p:sp>
          <p:sp>
            <p:nvSpPr>
              <p:cNvPr id="114" name="TextBox 113"/>
              <p:cNvSpPr txBox="1"/>
              <p:nvPr/>
            </p:nvSpPr>
            <p:spPr>
              <a:xfrm>
                <a:off x="4110064" y="3563982"/>
                <a:ext cx="1346346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600" dirty="0" smtClean="0">
                    <a:latin typeface="CMU Bright Roman"/>
                    <a:cs typeface="CMU Bright Roman"/>
                  </a:rPr>
                  <a:t>GCCC</a:t>
                </a:r>
                <a:endParaRPr lang="en-US" sz="1600" dirty="0">
                  <a:latin typeface="CMU Bright Roman"/>
                  <a:cs typeface="CMU Bright Roman"/>
                </a:endParaRPr>
              </a:p>
            </p:txBody>
          </p:sp>
        </p:grpSp>
        <p:grpSp>
          <p:nvGrpSpPr>
            <p:cNvPr id="30" name="Group 29"/>
            <p:cNvGrpSpPr/>
            <p:nvPr/>
          </p:nvGrpSpPr>
          <p:grpSpPr>
            <a:xfrm>
              <a:off x="6596179" y="5056750"/>
              <a:ext cx="1349432" cy="436071"/>
              <a:chOff x="6596179" y="5056750"/>
              <a:chExt cx="1349432" cy="436071"/>
            </a:xfrm>
          </p:grpSpPr>
          <p:sp>
            <p:nvSpPr>
              <p:cNvPr id="116" name="Oval 115"/>
              <p:cNvSpPr/>
              <p:nvPr/>
            </p:nvSpPr>
            <p:spPr bwMode="auto">
              <a:xfrm>
                <a:off x="6596179" y="5056750"/>
                <a:ext cx="792549" cy="436071"/>
              </a:xfrm>
              <a:prstGeom prst="ellipse">
                <a:avLst/>
              </a:prstGeom>
              <a:noFill/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600" b="0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</a:endParaRPr>
              </a:p>
            </p:txBody>
          </p:sp>
          <p:sp>
            <p:nvSpPr>
              <p:cNvPr id="117" name="TextBox 116"/>
              <p:cNvSpPr txBox="1"/>
              <p:nvPr/>
            </p:nvSpPr>
            <p:spPr>
              <a:xfrm>
                <a:off x="6599265" y="5096449"/>
                <a:ext cx="1346346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600" dirty="0" smtClean="0">
                    <a:latin typeface="CMU Bright Roman"/>
                    <a:cs typeface="CMU Bright Roman"/>
                  </a:rPr>
                  <a:t>GCGA</a:t>
                </a:r>
                <a:endParaRPr lang="en-US" sz="1600" dirty="0">
                  <a:latin typeface="CMU Bright Roman"/>
                  <a:cs typeface="CMU Bright Roman"/>
                </a:endParaRPr>
              </a:p>
            </p:txBody>
          </p:sp>
        </p:grpSp>
        <p:grpSp>
          <p:nvGrpSpPr>
            <p:cNvPr id="9" name="Group 8"/>
            <p:cNvGrpSpPr/>
            <p:nvPr/>
          </p:nvGrpSpPr>
          <p:grpSpPr>
            <a:xfrm>
              <a:off x="4781492" y="2573193"/>
              <a:ext cx="1363543" cy="436071"/>
              <a:chOff x="3793715" y="2897749"/>
              <a:chExt cx="1363543" cy="436071"/>
            </a:xfrm>
          </p:grpSpPr>
          <p:sp>
            <p:nvSpPr>
              <p:cNvPr id="119" name="Oval 118"/>
              <p:cNvSpPr/>
              <p:nvPr/>
            </p:nvSpPr>
            <p:spPr bwMode="auto">
              <a:xfrm>
                <a:off x="3793715" y="2897749"/>
                <a:ext cx="792549" cy="436071"/>
              </a:xfrm>
              <a:prstGeom prst="ellipse">
                <a:avLst/>
              </a:prstGeom>
              <a:noFill/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600" b="0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</a:endParaRPr>
              </a:p>
            </p:txBody>
          </p:sp>
          <p:sp>
            <p:nvSpPr>
              <p:cNvPr id="120" name="TextBox 119"/>
              <p:cNvSpPr txBox="1"/>
              <p:nvPr/>
            </p:nvSpPr>
            <p:spPr>
              <a:xfrm>
                <a:off x="3810912" y="2937448"/>
                <a:ext cx="1346346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600" dirty="0" smtClean="0">
                    <a:latin typeface="CMU Bright Roman"/>
                    <a:cs typeface="CMU Bright Roman"/>
                  </a:rPr>
                  <a:t>CCCT</a:t>
                </a:r>
                <a:endParaRPr lang="en-US" sz="1600" dirty="0">
                  <a:latin typeface="CMU Bright Roman"/>
                  <a:cs typeface="CMU Bright Roman"/>
                </a:endParaRPr>
              </a:p>
            </p:txBody>
          </p:sp>
        </p:grpSp>
        <p:grpSp>
          <p:nvGrpSpPr>
            <p:cNvPr id="8" name="Group 7"/>
            <p:cNvGrpSpPr/>
            <p:nvPr/>
          </p:nvGrpSpPr>
          <p:grpSpPr>
            <a:xfrm>
              <a:off x="3497649" y="2866702"/>
              <a:ext cx="1346346" cy="436071"/>
              <a:chOff x="2862649" y="2669149"/>
              <a:chExt cx="1346346" cy="436071"/>
            </a:xfrm>
          </p:grpSpPr>
          <p:sp>
            <p:nvSpPr>
              <p:cNvPr id="125" name="Oval 124"/>
              <p:cNvSpPr/>
              <p:nvPr/>
            </p:nvSpPr>
            <p:spPr bwMode="auto">
              <a:xfrm>
                <a:off x="2887785" y="2669149"/>
                <a:ext cx="792549" cy="436071"/>
              </a:xfrm>
              <a:prstGeom prst="ellipse">
                <a:avLst/>
              </a:prstGeom>
              <a:noFill/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600" b="0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</a:endParaRPr>
              </a:p>
            </p:txBody>
          </p:sp>
          <p:sp>
            <p:nvSpPr>
              <p:cNvPr id="126" name="TextBox 125"/>
              <p:cNvSpPr txBox="1"/>
              <p:nvPr/>
            </p:nvSpPr>
            <p:spPr>
              <a:xfrm>
                <a:off x="2862649" y="2708848"/>
                <a:ext cx="1346346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600" dirty="0" smtClean="0">
                    <a:latin typeface="CMU Bright Roman"/>
                    <a:cs typeface="CMU Bright Roman"/>
                  </a:rPr>
                  <a:t>CCTA</a:t>
                </a:r>
                <a:endParaRPr lang="en-US" sz="1600" dirty="0">
                  <a:latin typeface="CMU Bright Roman"/>
                  <a:cs typeface="CMU Bright Roman"/>
                </a:endParaRPr>
              </a:p>
            </p:txBody>
          </p:sp>
        </p:grpSp>
        <p:grpSp>
          <p:nvGrpSpPr>
            <p:cNvPr id="7" name="Group 6"/>
            <p:cNvGrpSpPr/>
            <p:nvPr/>
          </p:nvGrpSpPr>
          <p:grpSpPr>
            <a:xfrm>
              <a:off x="3618740" y="3944791"/>
              <a:ext cx="1363543" cy="436071"/>
              <a:chOff x="1854852" y="2660682"/>
              <a:chExt cx="1363543" cy="436071"/>
            </a:xfrm>
          </p:grpSpPr>
          <p:sp>
            <p:nvSpPr>
              <p:cNvPr id="131" name="Oval 130"/>
              <p:cNvSpPr/>
              <p:nvPr/>
            </p:nvSpPr>
            <p:spPr bwMode="auto">
              <a:xfrm>
                <a:off x="1854852" y="2660682"/>
                <a:ext cx="792549" cy="436071"/>
              </a:xfrm>
              <a:prstGeom prst="ellipse">
                <a:avLst/>
              </a:prstGeom>
              <a:noFill/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600" b="0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</a:endParaRPr>
              </a:p>
            </p:txBody>
          </p:sp>
          <p:sp>
            <p:nvSpPr>
              <p:cNvPr id="132" name="TextBox 131"/>
              <p:cNvSpPr txBox="1"/>
              <p:nvPr/>
            </p:nvSpPr>
            <p:spPr>
              <a:xfrm>
                <a:off x="1872049" y="2700381"/>
                <a:ext cx="1346346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600" dirty="0" smtClean="0">
                    <a:latin typeface="CMU Bright Roman"/>
                    <a:cs typeface="CMU Bright Roman"/>
                  </a:rPr>
                  <a:t>CTAG</a:t>
                </a:r>
                <a:endParaRPr lang="en-US" sz="1600" dirty="0">
                  <a:latin typeface="CMU Bright Roman"/>
                  <a:cs typeface="CMU Bright Roman"/>
                </a:endParaRPr>
              </a:p>
            </p:txBody>
          </p:sp>
        </p:grpSp>
        <p:grpSp>
          <p:nvGrpSpPr>
            <p:cNvPr id="33" name="Group 32"/>
            <p:cNvGrpSpPr/>
            <p:nvPr/>
          </p:nvGrpSpPr>
          <p:grpSpPr>
            <a:xfrm>
              <a:off x="3711875" y="4749126"/>
              <a:ext cx="1349430" cy="436071"/>
              <a:chOff x="3711875" y="4749126"/>
              <a:chExt cx="1349430" cy="436071"/>
            </a:xfrm>
          </p:grpSpPr>
          <p:sp>
            <p:nvSpPr>
              <p:cNvPr id="158" name="Oval 157"/>
              <p:cNvSpPr/>
              <p:nvPr/>
            </p:nvSpPr>
            <p:spPr bwMode="auto">
              <a:xfrm>
                <a:off x="3711875" y="4749126"/>
                <a:ext cx="792549" cy="436071"/>
              </a:xfrm>
              <a:prstGeom prst="ellipse">
                <a:avLst/>
              </a:prstGeom>
              <a:noFill/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600" b="0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</a:endParaRPr>
              </a:p>
            </p:txBody>
          </p:sp>
          <p:sp>
            <p:nvSpPr>
              <p:cNvPr id="159" name="TextBox 158"/>
              <p:cNvSpPr txBox="1"/>
              <p:nvPr/>
            </p:nvSpPr>
            <p:spPr>
              <a:xfrm>
                <a:off x="3714959" y="4774714"/>
                <a:ext cx="1346346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600" dirty="0" smtClean="0">
                    <a:latin typeface="CMU Bright Roman"/>
                    <a:cs typeface="CMU Bright Roman"/>
                  </a:rPr>
                  <a:t>ATAG</a:t>
                </a:r>
                <a:endParaRPr lang="en-US" sz="1600" dirty="0">
                  <a:latin typeface="CMU Bright Roman"/>
                  <a:cs typeface="CMU Bright Roman"/>
                </a:endParaRPr>
              </a:p>
            </p:txBody>
          </p:sp>
        </p:grpSp>
        <p:grpSp>
          <p:nvGrpSpPr>
            <p:cNvPr id="29" name="Group 28"/>
            <p:cNvGrpSpPr/>
            <p:nvPr/>
          </p:nvGrpSpPr>
          <p:grpSpPr>
            <a:xfrm>
              <a:off x="7679913" y="5336151"/>
              <a:ext cx="1349431" cy="436071"/>
              <a:chOff x="7679913" y="5336151"/>
              <a:chExt cx="1349431" cy="436071"/>
            </a:xfrm>
          </p:grpSpPr>
          <p:sp>
            <p:nvSpPr>
              <p:cNvPr id="182" name="Oval 181"/>
              <p:cNvSpPr/>
              <p:nvPr/>
            </p:nvSpPr>
            <p:spPr bwMode="auto">
              <a:xfrm>
                <a:off x="7679913" y="5336151"/>
                <a:ext cx="792549" cy="436071"/>
              </a:xfrm>
              <a:prstGeom prst="ellipse">
                <a:avLst/>
              </a:prstGeom>
              <a:noFill/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600" b="0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</a:endParaRPr>
              </a:p>
            </p:txBody>
          </p:sp>
          <p:sp>
            <p:nvSpPr>
              <p:cNvPr id="184" name="TextBox 183"/>
              <p:cNvSpPr txBox="1"/>
              <p:nvPr/>
            </p:nvSpPr>
            <p:spPr>
              <a:xfrm>
                <a:off x="7682998" y="5375849"/>
                <a:ext cx="1346346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600" dirty="0" smtClean="0">
                    <a:latin typeface="CMU Bright Roman"/>
                    <a:cs typeface="CMU Bright Roman"/>
                  </a:rPr>
                  <a:t>CGAT</a:t>
                </a:r>
                <a:endParaRPr lang="en-US" sz="1600" dirty="0">
                  <a:latin typeface="CMU Bright Roman"/>
                  <a:cs typeface="CMU Bright Roman"/>
                </a:endParaRPr>
              </a:p>
            </p:txBody>
          </p:sp>
        </p:grpSp>
      </p:grpSp>
      <p:grpSp>
        <p:nvGrpSpPr>
          <p:cNvPr id="28" name="Group 27"/>
          <p:cNvGrpSpPr/>
          <p:nvPr/>
        </p:nvGrpSpPr>
        <p:grpSpPr>
          <a:xfrm>
            <a:off x="3995211" y="1876779"/>
            <a:ext cx="3808236" cy="2782044"/>
            <a:chOff x="3880555" y="2751668"/>
            <a:chExt cx="3808236" cy="2782044"/>
          </a:xfrm>
        </p:grpSpPr>
        <p:cxnSp>
          <p:nvCxnSpPr>
            <p:cNvPr id="5" name="Straight Arrow Connector 4"/>
            <p:cNvCxnSpPr/>
            <p:nvPr/>
          </p:nvCxnSpPr>
          <p:spPr bwMode="auto">
            <a:xfrm>
              <a:off x="3880555" y="3245555"/>
              <a:ext cx="70556" cy="691445"/>
            </a:xfrm>
            <a:prstGeom prst="straightConnector1">
              <a:avLst/>
            </a:prstGeom>
            <a:solidFill>
              <a:schemeClr val="accent1"/>
            </a:solidFill>
            <a:ln w="381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  <p:cxnSp>
          <p:nvCxnSpPr>
            <p:cNvPr id="161" name="Straight Arrow Connector 160"/>
            <p:cNvCxnSpPr/>
            <p:nvPr/>
          </p:nvCxnSpPr>
          <p:spPr bwMode="auto">
            <a:xfrm flipH="1">
              <a:off x="4275667" y="2822222"/>
              <a:ext cx="479777" cy="141112"/>
            </a:xfrm>
            <a:prstGeom prst="straightConnector1">
              <a:avLst/>
            </a:prstGeom>
            <a:solidFill>
              <a:schemeClr val="accent1"/>
            </a:solidFill>
            <a:ln w="381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  <p:cxnSp>
          <p:nvCxnSpPr>
            <p:cNvPr id="162" name="Straight Arrow Connector 161"/>
            <p:cNvCxnSpPr/>
            <p:nvPr/>
          </p:nvCxnSpPr>
          <p:spPr bwMode="auto">
            <a:xfrm flipH="1" flipV="1">
              <a:off x="5573893" y="2751668"/>
              <a:ext cx="663218" cy="141110"/>
            </a:xfrm>
            <a:prstGeom prst="straightConnector1">
              <a:avLst/>
            </a:prstGeom>
            <a:solidFill>
              <a:schemeClr val="accent1"/>
            </a:solidFill>
            <a:ln w="381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  <p:cxnSp>
          <p:nvCxnSpPr>
            <p:cNvPr id="163" name="Straight Arrow Connector 162"/>
            <p:cNvCxnSpPr/>
            <p:nvPr/>
          </p:nvCxnSpPr>
          <p:spPr bwMode="auto">
            <a:xfrm flipH="1" flipV="1">
              <a:off x="6491111" y="3259667"/>
              <a:ext cx="20815" cy="687955"/>
            </a:xfrm>
            <a:prstGeom prst="straightConnector1">
              <a:avLst/>
            </a:prstGeom>
            <a:solidFill>
              <a:schemeClr val="accent1"/>
            </a:solidFill>
            <a:ln w="381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  <p:cxnSp>
          <p:nvCxnSpPr>
            <p:cNvPr id="168" name="Straight Arrow Connector 167"/>
            <p:cNvCxnSpPr/>
            <p:nvPr/>
          </p:nvCxnSpPr>
          <p:spPr bwMode="auto">
            <a:xfrm>
              <a:off x="5521327" y="4692692"/>
              <a:ext cx="270933" cy="110064"/>
            </a:xfrm>
            <a:prstGeom prst="straightConnector1">
              <a:avLst/>
            </a:prstGeom>
            <a:solidFill>
              <a:schemeClr val="accent1"/>
            </a:solidFill>
            <a:ln w="381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  <p:cxnSp>
          <p:nvCxnSpPr>
            <p:cNvPr id="172" name="Straight Arrow Connector 171"/>
            <p:cNvCxnSpPr/>
            <p:nvPr/>
          </p:nvCxnSpPr>
          <p:spPr bwMode="auto">
            <a:xfrm>
              <a:off x="6401861" y="4946693"/>
              <a:ext cx="330197" cy="152396"/>
            </a:xfrm>
            <a:prstGeom prst="straightConnector1">
              <a:avLst/>
            </a:prstGeom>
            <a:solidFill>
              <a:schemeClr val="accent1"/>
            </a:solidFill>
            <a:ln w="381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  <p:cxnSp>
          <p:nvCxnSpPr>
            <p:cNvPr id="178" name="Straight Arrow Connector 177"/>
            <p:cNvCxnSpPr/>
            <p:nvPr/>
          </p:nvCxnSpPr>
          <p:spPr bwMode="auto">
            <a:xfrm flipV="1">
              <a:off x="5377391" y="4289777"/>
              <a:ext cx="648054" cy="199712"/>
            </a:xfrm>
            <a:prstGeom prst="straightConnector1">
              <a:avLst/>
            </a:prstGeom>
            <a:solidFill>
              <a:schemeClr val="accent1"/>
            </a:solidFill>
            <a:ln w="381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  <p:cxnSp>
          <p:nvCxnSpPr>
            <p:cNvPr id="179" name="Straight Arrow Connector 178"/>
            <p:cNvCxnSpPr/>
            <p:nvPr/>
          </p:nvCxnSpPr>
          <p:spPr bwMode="auto">
            <a:xfrm flipV="1">
              <a:off x="4501445" y="4816993"/>
              <a:ext cx="359484" cy="121896"/>
            </a:xfrm>
            <a:prstGeom prst="straightConnector1">
              <a:avLst/>
            </a:prstGeom>
            <a:solidFill>
              <a:schemeClr val="accent1"/>
            </a:solidFill>
            <a:ln w="381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  <p:cxnSp>
          <p:nvCxnSpPr>
            <p:cNvPr id="183" name="Straight Arrow Connector 182"/>
            <p:cNvCxnSpPr/>
            <p:nvPr/>
          </p:nvCxnSpPr>
          <p:spPr bwMode="auto">
            <a:xfrm>
              <a:off x="7358594" y="5381316"/>
              <a:ext cx="330197" cy="152396"/>
            </a:xfrm>
            <a:prstGeom prst="straightConnector1">
              <a:avLst/>
            </a:prstGeom>
            <a:solidFill>
              <a:schemeClr val="accent1"/>
            </a:solidFill>
            <a:ln w="381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  <p:cxnSp>
          <p:nvCxnSpPr>
            <p:cNvPr id="185" name="Straight Arrow Connector 184"/>
            <p:cNvCxnSpPr/>
            <p:nvPr/>
          </p:nvCxnSpPr>
          <p:spPr bwMode="auto">
            <a:xfrm>
              <a:off x="4203346" y="4373778"/>
              <a:ext cx="664988" cy="141777"/>
            </a:xfrm>
            <a:prstGeom prst="straightConnector1">
              <a:avLst/>
            </a:prstGeom>
            <a:solidFill>
              <a:schemeClr val="accent1"/>
            </a:solidFill>
            <a:ln w="381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</p:grpSp>
      <p:sp>
        <p:nvSpPr>
          <p:cNvPr id="35" name="TextBox 34"/>
          <p:cNvSpPr txBox="1"/>
          <p:nvPr/>
        </p:nvSpPr>
        <p:spPr>
          <a:xfrm>
            <a:off x="0" y="5235222"/>
            <a:ext cx="548855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1. Add a node for each K-</a:t>
            </a:r>
            <a:r>
              <a:rPr lang="en-US" dirty="0" err="1" smtClean="0"/>
              <a:t>mer</a:t>
            </a:r>
            <a:r>
              <a:rPr lang="en-US" dirty="0" smtClean="0"/>
              <a:t> in a read</a:t>
            </a:r>
            <a:endParaRPr lang="en-US" dirty="0"/>
          </a:p>
        </p:txBody>
      </p:sp>
      <p:grpSp>
        <p:nvGrpSpPr>
          <p:cNvPr id="186" name="Group 185"/>
          <p:cNvGrpSpPr/>
          <p:nvPr/>
        </p:nvGrpSpPr>
        <p:grpSpPr>
          <a:xfrm>
            <a:off x="0" y="3528040"/>
            <a:ext cx="1947333" cy="352516"/>
            <a:chOff x="1346201" y="1075265"/>
            <a:chExt cx="1159416" cy="220133"/>
          </a:xfrm>
        </p:grpSpPr>
        <p:cxnSp>
          <p:nvCxnSpPr>
            <p:cNvPr id="187" name="Straight Connector 186"/>
            <p:cNvCxnSpPr/>
            <p:nvPr/>
          </p:nvCxnSpPr>
          <p:spPr bwMode="auto">
            <a:xfrm flipV="1">
              <a:off x="1346201" y="1178624"/>
              <a:ext cx="1159416" cy="6709"/>
            </a:xfrm>
            <a:prstGeom prst="line">
              <a:avLst/>
            </a:prstGeom>
            <a:solidFill>
              <a:schemeClr val="accent1"/>
            </a:solidFill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88" name="Straight Connector 187"/>
            <p:cNvCxnSpPr/>
            <p:nvPr/>
          </p:nvCxnSpPr>
          <p:spPr bwMode="auto">
            <a:xfrm flipH="1" flipV="1">
              <a:off x="1363128" y="1083732"/>
              <a:ext cx="1" cy="211666"/>
            </a:xfrm>
            <a:prstGeom prst="line">
              <a:avLst/>
            </a:prstGeom>
            <a:solidFill>
              <a:schemeClr val="accent1"/>
            </a:solidFill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89" name="Straight Connector 188"/>
            <p:cNvCxnSpPr/>
            <p:nvPr/>
          </p:nvCxnSpPr>
          <p:spPr bwMode="auto">
            <a:xfrm flipH="1" flipV="1">
              <a:off x="2497662" y="1075265"/>
              <a:ext cx="1" cy="211666"/>
            </a:xfrm>
            <a:prstGeom prst="line">
              <a:avLst/>
            </a:prstGeom>
            <a:solidFill>
              <a:schemeClr val="accent1"/>
            </a:solidFill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</p:grpSp>
      <p:grpSp>
        <p:nvGrpSpPr>
          <p:cNvPr id="221" name="Group 220"/>
          <p:cNvGrpSpPr/>
          <p:nvPr/>
        </p:nvGrpSpPr>
        <p:grpSpPr>
          <a:xfrm>
            <a:off x="1069622" y="3750995"/>
            <a:ext cx="1947333" cy="352516"/>
            <a:chOff x="1346201" y="1075265"/>
            <a:chExt cx="1159416" cy="220133"/>
          </a:xfrm>
        </p:grpSpPr>
        <p:cxnSp>
          <p:nvCxnSpPr>
            <p:cNvPr id="222" name="Straight Connector 221"/>
            <p:cNvCxnSpPr/>
            <p:nvPr/>
          </p:nvCxnSpPr>
          <p:spPr bwMode="auto">
            <a:xfrm flipV="1">
              <a:off x="1346201" y="1178624"/>
              <a:ext cx="1159416" cy="6709"/>
            </a:xfrm>
            <a:prstGeom prst="line">
              <a:avLst/>
            </a:prstGeom>
            <a:solidFill>
              <a:schemeClr val="accent1"/>
            </a:solidFill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223" name="Straight Connector 222"/>
            <p:cNvCxnSpPr/>
            <p:nvPr/>
          </p:nvCxnSpPr>
          <p:spPr bwMode="auto">
            <a:xfrm flipH="1" flipV="1">
              <a:off x="1363128" y="1083732"/>
              <a:ext cx="1" cy="211666"/>
            </a:xfrm>
            <a:prstGeom prst="line">
              <a:avLst/>
            </a:prstGeom>
            <a:solidFill>
              <a:schemeClr val="accent1"/>
            </a:solidFill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224" name="Straight Connector 223"/>
            <p:cNvCxnSpPr/>
            <p:nvPr/>
          </p:nvCxnSpPr>
          <p:spPr bwMode="auto">
            <a:xfrm flipH="1" flipV="1">
              <a:off x="2497662" y="1075265"/>
              <a:ext cx="1" cy="211666"/>
            </a:xfrm>
            <a:prstGeom prst="line">
              <a:avLst/>
            </a:prstGeom>
            <a:solidFill>
              <a:schemeClr val="accent1"/>
            </a:solidFill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</p:grpSp>
      <p:sp>
        <p:nvSpPr>
          <p:cNvPr id="225" name="TextBox 224"/>
          <p:cNvSpPr txBox="1"/>
          <p:nvPr/>
        </p:nvSpPr>
        <p:spPr>
          <a:xfrm>
            <a:off x="0" y="5980289"/>
            <a:ext cx="475262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2</a:t>
            </a:r>
            <a:r>
              <a:rPr lang="en-US" dirty="0" smtClean="0"/>
              <a:t>. Add edges for adjacent K-</a:t>
            </a:r>
            <a:r>
              <a:rPr lang="en-US" dirty="0" err="1" smtClean="0"/>
              <a:t>mers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22022402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35" grpId="0"/>
      <p:bldP spid="225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Line 3"/>
          <p:cNvSpPr>
            <a:spLocks noChangeShapeType="1"/>
          </p:cNvSpPr>
          <p:nvPr/>
        </p:nvSpPr>
        <p:spPr bwMode="auto">
          <a:xfrm>
            <a:off x="2608491" y="2841113"/>
            <a:ext cx="710443" cy="0"/>
          </a:xfrm>
          <a:prstGeom prst="line">
            <a:avLst/>
          </a:prstGeom>
          <a:noFill/>
          <a:ln w="76200" cmpd="sng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 algn="ctr">
              <a:defRPr/>
            </a:pPr>
            <a:endParaRPr lang="en-US">
              <a:ln w="127000" cmpd="sng">
                <a:solidFill>
                  <a:schemeClr val="tx1"/>
                </a:solidFill>
              </a:ln>
              <a:latin typeface="Arial" pitchFamily="34" charset="0"/>
              <a:cs typeface="+mn-cs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</a:t>
            </a:r>
            <a:r>
              <a:rPr lang="en-US" dirty="0" smtClean="0"/>
              <a:t>esolving non-interleaved repeats</a:t>
            </a:r>
            <a:endParaRPr lang="en-US" dirty="0"/>
          </a:p>
        </p:txBody>
      </p:sp>
      <p:sp>
        <p:nvSpPr>
          <p:cNvPr id="4" name="Line 3"/>
          <p:cNvSpPr>
            <a:spLocks noChangeShapeType="1"/>
          </p:cNvSpPr>
          <p:nvPr/>
        </p:nvSpPr>
        <p:spPr bwMode="auto">
          <a:xfrm>
            <a:off x="130581" y="2832647"/>
            <a:ext cx="860019" cy="0"/>
          </a:xfrm>
          <a:prstGeom prst="line">
            <a:avLst/>
          </a:prstGeom>
          <a:noFill/>
          <a:ln w="76200" cmpd="sng">
            <a:solidFill>
              <a:srgbClr val="0000FF"/>
            </a:solidFill>
            <a:round/>
            <a:headEnd/>
            <a:tailEnd/>
          </a:ln>
          <a:effectLst/>
        </p:spPr>
        <p:txBody>
          <a:bodyPr/>
          <a:lstStyle/>
          <a:p>
            <a:pPr algn="ctr">
              <a:defRPr/>
            </a:pPr>
            <a:endParaRPr lang="en-US">
              <a:ln w="127000" cmpd="sng">
                <a:solidFill>
                  <a:schemeClr val="tx1"/>
                </a:solidFill>
              </a:ln>
              <a:latin typeface="Arial" pitchFamily="34" charset="0"/>
              <a:cs typeface="+mn-cs"/>
            </a:endParaRPr>
          </a:p>
        </p:txBody>
      </p:sp>
      <p:sp>
        <p:nvSpPr>
          <p:cNvPr id="10" name="Line 3"/>
          <p:cNvSpPr>
            <a:spLocks noChangeShapeType="1"/>
          </p:cNvSpPr>
          <p:nvPr/>
        </p:nvSpPr>
        <p:spPr bwMode="auto">
          <a:xfrm>
            <a:off x="1117600" y="2823112"/>
            <a:ext cx="1252018" cy="0"/>
          </a:xfrm>
          <a:prstGeom prst="line">
            <a:avLst/>
          </a:prstGeom>
          <a:noFill/>
          <a:ln w="101600" cmpd="sng">
            <a:solidFill>
              <a:srgbClr val="FF00FF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>
              <a:ln w="127000" cmpd="sng">
                <a:solidFill>
                  <a:schemeClr val="tx1"/>
                </a:solidFill>
              </a:ln>
            </a:endParaRPr>
          </a:p>
        </p:txBody>
      </p:sp>
      <p:sp>
        <p:nvSpPr>
          <p:cNvPr id="5" name="Rectangle 4"/>
          <p:cNvSpPr>
            <a:spLocks noChangeArrowheads="1"/>
          </p:cNvSpPr>
          <p:nvPr/>
        </p:nvSpPr>
        <p:spPr bwMode="auto">
          <a:xfrm>
            <a:off x="792039" y="2761210"/>
            <a:ext cx="562646" cy="166058"/>
          </a:xfrm>
          <a:prstGeom prst="rect">
            <a:avLst/>
          </a:prstGeom>
          <a:solidFill>
            <a:schemeClr val="bg2">
              <a:lumMod val="60000"/>
              <a:lumOff val="40000"/>
            </a:schemeClr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algn="ctr"/>
            <a:endParaRPr lang="en-US"/>
          </a:p>
        </p:txBody>
      </p:sp>
      <p:sp>
        <p:nvSpPr>
          <p:cNvPr id="7" name="Rectangle 6"/>
          <p:cNvSpPr>
            <a:spLocks noChangeArrowheads="1"/>
          </p:cNvSpPr>
          <p:nvPr/>
        </p:nvSpPr>
        <p:spPr bwMode="auto">
          <a:xfrm>
            <a:off x="2279879" y="2768618"/>
            <a:ext cx="584134" cy="152383"/>
          </a:xfrm>
          <a:prstGeom prst="rect">
            <a:avLst/>
          </a:prstGeom>
          <a:solidFill>
            <a:schemeClr val="bg2">
              <a:lumMod val="60000"/>
              <a:lumOff val="40000"/>
            </a:schemeClr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algn="ctr"/>
            <a:endParaRPr lang="en-US"/>
          </a:p>
        </p:txBody>
      </p:sp>
      <p:grpSp>
        <p:nvGrpSpPr>
          <p:cNvPr id="37" name="Group 36"/>
          <p:cNvGrpSpPr/>
          <p:nvPr/>
        </p:nvGrpSpPr>
        <p:grpSpPr>
          <a:xfrm>
            <a:off x="4598159" y="3501510"/>
            <a:ext cx="2962576" cy="1556801"/>
            <a:chOff x="4598159" y="2795955"/>
            <a:chExt cx="2962576" cy="1556801"/>
          </a:xfrm>
        </p:grpSpPr>
        <p:sp>
          <p:nvSpPr>
            <p:cNvPr id="11" name="Line 3"/>
            <p:cNvSpPr>
              <a:spLocks noChangeShapeType="1"/>
            </p:cNvSpPr>
            <p:nvPr/>
          </p:nvSpPr>
          <p:spPr bwMode="auto">
            <a:xfrm>
              <a:off x="6850292" y="2795955"/>
              <a:ext cx="710443" cy="0"/>
            </a:xfrm>
            <a:prstGeom prst="line">
              <a:avLst/>
            </a:prstGeom>
            <a:noFill/>
            <a:ln w="101600" cmpd="sng">
              <a:solidFill>
                <a:schemeClr val="accent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algn="ctr">
                <a:defRPr/>
              </a:pPr>
              <a:endParaRPr lang="en-US">
                <a:ln w="127000" cmpd="sng">
                  <a:solidFill>
                    <a:schemeClr val="tx1"/>
                  </a:solidFill>
                </a:ln>
                <a:latin typeface="Arial" pitchFamily="34" charset="0"/>
                <a:cs typeface="+mn-cs"/>
              </a:endParaRPr>
            </a:p>
          </p:txBody>
        </p:sp>
        <p:sp>
          <p:nvSpPr>
            <p:cNvPr id="12" name="Line 3"/>
            <p:cNvSpPr>
              <a:spLocks noChangeShapeType="1"/>
            </p:cNvSpPr>
            <p:nvPr/>
          </p:nvSpPr>
          <p:spPr bwMode="auto">
            <a:xfrm>
              <a:off x="4598159" y="2815712"/>
              <a:ext cx="860019" cy="0"/>
            </a:xfrm>
            <a:prstGeom prst="line">
              <a:avLst/>
            </a:prstGeom>
            <a:noFill/>
            <a:ln w="101600" cmpd="sng">
              <a:solidFill>
                <a:srgbClr val="0000FF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algn="ctr">
                <a:defRPr/>
              </a:pPr>
              <a:endParaRPr lang="en-US">
                <a:ln w="127000" cmpd="sng">
                  <a:solidFill>
                    <a:schemeClr val="tx1"/>
                  </a:solidFill>
                </a:ln>
                <a:latin typeface="Arial" pitchFamily="34" charset="0"/>
                <a:cs typeface="+mn-cs"/>
              </a:endParaRPr>
            </a:p>
          </p:txBody>
        </p:sp>
        <p:sp>
          <p:nvSpPr>
            <p:cNvPr id="13" name="Line 3"/>
            <p:cNvSpPr>
              <a:spLocks noChangeShapeType="1"/>
            </p:cNvSpPr>
            <p:nvPr/>
          </p:nvSpPr>
          <p:spPr bwMode="auto">
            <a:xfrm>
              <a:off x="5048958" y="3949178"/>
              <a:ext cx="694266" cy="0"/>
            </a:xfrm>
            <a:prstGeom prst="line">
              <a:avLst/>
            </a:prstGeom>
            <a:noFill/>
            <a:ln w="101600" cmpd="sng">
              <a:solidFill>
                <a:srgbClr val="FF00FF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>
                <a:ln w="127000" cmpd="sng">
                  <a:solidFill>
                    <a:schemeClr val="tx1"/>
                  </a:solidFill>
                </a:ln>
              </a:endParaRPr>
            </a:p>
          </p:txBody>
        </p:sp>
        <p:sp>
          <p:nvSpPr>
            <p:cNvPr id="14" name="Rectangle 13"/>
            <p:cNvSpPr>
              <a:spLocks noChangeArrowheads="1"/>
            </p:cNvSpPr>
            <p:nvPr/>
          </p:nvSpPr>
          <p:spPr bwMode="auto">
            <a:xfrm>
              <a:off x="5880505" y="3209942"/>
              <a:ext cx="562646" cy="166058"/>
            </a:xfrm>
            <a:prstGeom prst="rect">
              <a:avLst/>
            </a:prstGeom>
            <a:solidFill>
              <a:schemeClr val="bg2">
                <a:lumMod val="60000"/>
                <a:lumOff val="40000"/>
              </a:schemeClr>
            </a:solidFill>
            <a:ln w="9525" algn="ctr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algn="ctr"/>
              <a:endParaRPr lang="en-US"/>
            </a:p>
          </p:txBody>
        </p:sp>
        <p:sp>
          <p:nvSpPr>
            <p:cNvPr id="16" name="Line 3"/>
            <p:cNvSpPr>
              <a:spLocks noChangeShapeType="1"/>
            </p:cNvSpPr>
            <p:nvPr/>
          </p:nvSpPr>
          <p:spPr bwMode="auto">
            <a:xfrm>
              <a:off x="6570132" y="3960467"/>
              <a:ext cx="694266" cy="0"/>
            </a:xfrm>
            <a:prstGeom prst="line">
              <a:avLst/>
            </a:prstGeom>
            <a:noFill/>
            <a:ln w="101600" cmpd="sng">
              <a:solidFill>
                <a:srgbClr val="FF00FF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>
                <a:ln w="127000" cmpd="sng">
                  <a:solidFill>
                    <a:schemeClr val="tx1"/>
                  </a:solidFill>
                </a:ln>
              </a:endParaRPr>
            </a:p>
          </p:txBody>
        </p:sp>
        <p:cxnSp>
          <p:nvCxnSpPr>
            <p:cNvPr id="18" name="Straight Arrow Connector 17"/>
            <p:cNvCxnSpPr/>
            <p:nvPr/>
          </p:nvCxnSpPr>
          <p:spPr bwMode="auto">
            <a:xfrm>
              <a:off x="5461000" y="2808111"/>
              <a:ext cx="395111" cy="381000"/>
            </a:xfrm>
            <a:prstGeom prst="straightConnector1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  <p:cxnSp>
          <p:nvCxnSpPr>
            <p:cNvPr id="20" name="Straight Arrow Connector 19"/>
            <p:cNvCxnSpPr/>
            <p:nvPr/>
          </p:nvCxnSpPr>
          <p:spPr bwMode="auto">
            <a:xfrm>
              <a:off x="6429041" y="3405860"/>
              <a:ext cx="428959" cy="432362"/>
            </a:xfrm>
            <a:prstGeom prst="straightConnector1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  <p:cxnSp>
          <p:nvCxnSpPr>
            <p:cNvPr id="25" name="Straight Arrow Connector 24"/>
            <p:cNvCxnSpPr/>
            <p:nvPr/>
          </p:nvCxnSpPr>
          <p:spPr bwMode="auto">
            <a:xfrm flipH="1">
              <a:off x="6392333" y="4023927"/>
              <a:ext cx="626553" cy="237629"/>
            </a:xfrm>
            <a:prstGeom prst="straightConnector1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  <p:cxnSp>
          <p:nvCxnSpPr>
            <p:cNvPr id="27" name="Straight Arrow Connector 26"/>
            <p:cNvCxnSpPr/>
            <p:nvPr/>
          </p:nvCxnSpPr>
          <p:spPr bwMode="auto">
            <a:xfrm flipV="1">
              <a:off x="5350953" y="3372556"/>
              <a:ext cx="476936" cy="493326"/>
            </a:xfrm>
            <a:prstGeom prst="straightConnector1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  <p:cxnSp>
          <p:nvCxnSpPr>
            <p:cNvPr id="29" name="Straight Arrow Connector 28"/>
            <p:cNvCxnSpPr/>
            <p:nvPr/>
          </p:nvCxnSpPr>
          <p:spPr bwMode="auto">
            <a:xfrm flipV="1">
              <a:off x="6406444" y="2852400"/>
              <a:ext cx="443848" cy="350823"/>
            </a:xfrm>
            <a:prstGeom prst="straightConnector1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  <p:sp>
          <p:nvSpPr>
            <p:cNvPr id="32" name="Line 3"/>
            <p:cNvSpPr>
              <a:spLocks noChangeShapeType="1"/>
            </p:cNvSpPr>
            <p:nvPr/>
          </p:nvSpPr>
          <p:spPr bwMode="auto">
            <a:xfrm>
              <a:off x="5819421" y="4352756"/>
              <a:ext cx="694266" cy="0"/>
            </a:xfrm>
            <a:prstGeom prst="line">
              <a:avLst/>
            </a:prstGeom>
            <a:noFill/>
            <a:ln w="101600" cmpd="sng">
              <a:solidFill>
                <a:srgbClr val="FF00FF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>
                <a:ln w="127000" cmpd="sng">
                  <a:solidFill>
                    <a:schemeClr val="tx1"/>
                  </a:solidFill>
                </a:ln>
              </a:endParaRPr>
            </a:p>
          </p:txBody>
        </p:sp>
        <p:cxnSp>
          <p:nvCxnSpPr>
            <p:cNvPr id="34" name="Straight Arrow Connector 33"/>
            <p:cNvCxnSpPr/>
            <p:nvPr/>
          </p:nvCxnSpPr>
          <p:spPr bwMode="auto">
            <a:xfrm flipH="1" flipV="1">
              <a:off x="5362222" y="3993444"/>
              <a:ext cx="510843" cy="323994"/>
            </a:xfrm>
            <a:prstGeom prst="straightConnector1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</p:grpSp>
      <p:sp>
        <p:nvSpPr>
          <p:cNvPr id="36" name="Freeform 35"/>
          <p:cNvSpPr/>
          <p:nvPr/>
        </p:nvSpPr>
        <p:spPr>
          <a:xfrm>
            <a:off x="4529662" y="3048000"/>
            <a:ext cx="4261559" cy="2074332"/>
          </a:xfrm>
          <a:custGeom>
            <a:avLst/>
            <a:gdLst>
              <a:gd name="connsiteX0" fmla="*/ 0 w 6860858"/>
              <a:gd name="connsiteY0" fmla="*/ 864841 h 2817610"/>
              <a:gd name="connsiteX1" fmla="*/ 1738909 w 6860858"/>
              <a:gd name="connsiteY1" fmla="*/ 923457 h 2817610"/>
              <a:gd name="connsiteX2" fmla="*/ 4337503 w 6860858"/>
              <a:gd name="connsiteY2" fmla="*/ 2095768 h 2817610"/>
              <a:gd name="connsiteX3" fmla="*/ 3028437 w 6860858"/>
              <a:gd name="connsiteY3" fmla="*/ 2799154 h 2817610"/>
              <a:gd name="connsiteX4" fmla="*/ 859685 w 6860858"/>
              <a:gd name="connsiteY4" fmla="*/ 2525615 h 2817610"/>
              <a:gd name="connsiteX5" fmla="*/ 1543526 w 6860858"/>
              <a:gd name="connsiteY5" fmla="*/ 1607305 h 2817610"/>
              <a:gd name="connsiteX6" fmla="*/ 4415656 w 6860858"/>
              <a:gd name="connsiteY6" fmla="*/ 395917 h 2817610"/>
              <a:gd name="connsiteX7" fmla="*/ 6623485 w 6860858"/>
              <a:gd name="connsiteY7" fmla="*/ 44223 h 2817610"/>
              <a:gd name="connsiteX8" fmla="*/ 6799329 w 6860858"/>
              <a:gd name="connsiteY8" fmla="*/ 5146 h 28176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860858" h="2817610">
                <a:moveTo>
                  <a:pt x="0" y="864841"/>
                </a:moveTo>
                <a:cubicBezTo>
                  <a:pt x="507996" y="791572"/>
                  <a:pt x="1015992" y="718303"/>
                  <a:pt x="1738909" y="923457"/>
                </a:cubicBezTo>
                <a:cubicBezTo>
                  <a:pt x="2461826" y="1128611"/>
                  <a:pt x="4122582" y="1783152"/>
                  <a:pt x="4337503" y="2095768"/>
                </a:cubicBezTo>
                <a:cubicBezTo>
                  <a:pt x="4552424" y="2408384"/>
                  <a:pt x="3608073" y="2727513"/>
                  <a:pt x="3028437" y="2799154"/>
                </a:cubicBezTo>
                <a:cubicBezTo>
                  <a:pt x="2448801" y="2870795"/>
                  <a:pt x="1107170" y="2724256"/>
                  <a:pt x="859685" y="2525615"/>
                </a:cubicBezTo>
                <a:cubicBezTo>
                  <a:pt x="612200" y="2326974"/>
                  <a:pt x="950864" y="1962255"/>
                  <a:pt x="1543526" y="1607305"/>
                </a:cubicBezTo>
                <a:cubicBezTo>
                  <a:pt x="2136188" y="1252355"/>
                  <a:pt x="3568996" y="656431"/>
                  <a:pt x="4415656" y="395917"/>
                </a:cubicBezTo>
                <a:cubicBezTo>
                  <a:pt x="5262316" y="135403"/>
                  <a:pt x="6226206" y="109351"/>
                  <a:pt x="6623485" y="44223"/>
                </a:cubicBezTo>
                <a:cubicBezTo>
                  <a:pt x="7020764" y="-20906"/>
                  <a:pt x="6799329" y="5146"/>
                  <a:pt x="6799329" y="5146"/>
                </a:cubicBezTo>
              </a:path>
            </a:pathLst>
          </a:custGeom>
          <a:ln w="28575" cmpd="sng">
            <a:solidFill>
              <a:schemeClr val="accent6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39" name="Group 38"/>
          <p:cNvGrpSpPr/>
          <p:nvPr/>
        </p:nvGrpSpPr>
        <p:grpSpPr>
          <a:xfrm>
            <a:off x="112889" y="2398890"/>
            <a:ext cx="863601" cy="172156"/>
            <a:chOff x="1346201" y="1075265"/>
            <a:chExt cx="1159416" cy="220133"/>
          </a:xfrm>
        </p:grpSpPr>
        <p:cxnSp>
          <p:nvCxnSpPr>
            <p:cNvPr id="40" name="Straight Connector 39"/>
            <p:cNvCxnSpPr/>
            <p:nvPr/>
          </p:nvCxnSpPr>
          <p:spPr bwMode="auto">
            <a:xfrm flipV="1">
              <a:off x="1346201" y="1178624"/>
              <a:ext cx="1159416" cy="6709"/>
            </a:xfrm>
            <a:prstGeom prst="line">
              <a:avLst/>
            </a:prstGeom>
            <a:solidFill>
              <a:schemeClr val="accent1"/>
            </a:solidFill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41" name="Straight Connector 40"/>
            <p:cNvCxnSpPr/>
            <p:nvPr/>
          </p:nvCxnSpPr>
          <p:spPr bwMode="auto">
            <a:xfrm flipH="1" flipV="1">
              <a:off x="1363128" y="1083732"/>
              <a:ext cx="1" cy="211666"/>
            </a:xfrm>
            <a:prstGeom prst="line">
              <a:avLst/>
            </a:prstGeom>
            <a:solidFill>
              <a:schemeClr val="accent1"/>
            </a:solidFill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42" name="Straight Connector 41"/>
            <p:cNvCxnSpPr/>
            <p:nvPr/>
          </p:nvCxnSpPr>
          <p:spPr bwMode="auto">
            <a:xfrm flipH="1" flipV="1">
              <a:off x="2497662" y="1075265"/>
              <a:ext cx="1" cy="211666"/>
            </a:xfrm>
            <a:prstGeom prst="line">
              <a:avLst/>
            </a:prstGeom>
            <a:solidFill>
              <a:schemeClr val="accent1"/>
            </a:solidFill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</p:grpSp>
      <p:grpSp>
        <p:nvGrpSpPr>
          <p:cNvPr id="43" name="Group 42"/>
          <p:cNvGrpSpPr/>
          <p:nvPr/>
        </p:nvGrpSpPr>
        <p:grpSpPr>
          <a:xfrm>
            <a:off x="899935" y="2142067"/>
            <a:ext cx="863601" cy="172156"/>
            <a:chOff x="1346201" y="1075265"/>
            <a:chExt cx="1159416" cy="220133"/>
          </a:xfrm>
        </p:grpSpPr>
        <p:cxnSp>
          <p:nvCxnSpPr>
            <p:cNvPr id="44" name="Straight Connector 43"/>
            <p:cNvCxnSpPr/>
            <p:nvPr/>
          </p:nvCxnSpPr>
          <p:spPr bwMode="auto">
            <a:xfrm flipV="1">
              <a:off x="1346201" y="1178624"/>
              <a:ext cx="1159416" cy="6709"/>
            </a:xfrm>
            <a:prstGeom prst="line">
              <a:avLst/>
            </a:prstGeom>
            <a:solidFill>
              <a:schemeClr val="accent1"/>
            </a:solidFill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45" name="Straight Connector 44"/>
            <p:cNvCxnSpPr/>
            <p:nvPr/>
          </p:nvCxnSpPr>
          <p:spPr bwMode="auto">
            <a:xfrm flipH="1" flipV="1">
              <a:off x="1363128" y="1083732"/>
              <a:ext cx="1" cy="211666"/>
            </a:xfrm>
            <a:prstGeom prst="line">
              <a:avLst/>
            </a:prstGeom>
            <a:solidFill>
              <a:schemeClr val="accent1"/>
            </a:solidFill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46" name="Straight Connector 45"/>
            <p:cNvCxnSpPr/>
            <p:nvPr/>
          </p:nvCxnSpPr>
          <p:spPr bwMode="auto">
            <a:xfrm flipH="1" flipV="1">
              <a:off x="2497662" y="1075265"/>
              <a:ext cx="1" cy="211666"/>
            </a:xfrm>
            <a:prstGeom prst="line">
              <a:avLst/>
            </a:prstGeom>
            <a:solidFill>
              <a:schemeClr val="accent1"/>
            </a:solidFill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</p:grpSp>
      <p:grpSp>
        <p:nvGrpSpPr>
          <p:cNvPr id="47" name="Group 46"/>
          <p:cNvGrpSpPr/>
          <p:nvPr/>
        </p:nvGrpSpPr>
        <p:grpSpPr>
          <a:xfrm>
            <a:off x="1532112" y="2365022"/>
            <a:ext cx="863601" cy="172156"/>
            <a:chOff x="1346201" y="1075265"/>
            <a:chExt cx="1159416" cy="220133"/>
          </a:xfrm>
        </p:grpSpPr>
        <p:cxnSp>
          <p:nvCxnSpPr>
            <p:cNvPr id="48" name="Straight Connector 47"/>
            <p:cNvCxnSpPr/>
            <p:nvPr/>
          </p:nvCxnSpPr>
          <p:spPr bwMode="auto">
            <a:xfrm flipV="1">
              <a:off x="1346201" y="1178624"/>
              <a:ext cx="1159416" cy="6709"/>
            </a:xfrm>
            <a:prstGeom prst="line">
              <a:avLst/>
            </a:prstGeom>
            <a:solidFill>
              <a:schemeClr val="accent1"/>
            </a:solidFill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49" name="Straight Connector 48"/>
            <p:cNvCxnSpPr/>
            <p:nvPr/>
          </p:nvCxnSpPr>
          <p:spPr bwMode="auto">
            <a:xfrm flipH="1" flipV="1">
              <a:off x="1363128" y="1083732"/>
              <a:ext cx="1" cy="211666"/>
            </a:xfrm>
            <a:prstGeom prst="line">
              <a:avLst/>
            </a:prstGeom>
            <a:solidFill>
              <a:schemeClr val="accent1"/>
            </a:solidFill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50" name="Straight Connector 49"/>
            <p:cNvCxnSpPr/>
            <p:nvPr/>
          </p:nvCxnSpPr>
          <p:spPr bwMode="auto">
            <a:xfrm flipH="1" flipV="1">
              <a:off x="2497662" y="1075265"/>
              <a:ext cx="1" cy="211666"/>
            </a:xfrm>
            <a:prstGeom prst="line">
              <a:avLst/>
            </a:prstGeom>
            <a:solidFill>
              <a:schemeClr val="accent1"/>
            </a:solidFill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</p:grpSp>
      <p:grpSp>
        <p:nvGrpSpPr>
          <p:cNvPr id="51" name="Group 50"/>
          <p:cNvGrpSpPr/>
          <p:nvPr/>
        </p:nvGrpSpPr>
        <p:grpSpPr>
          <a:xfrm>
            <a:off x="2344119" y="2079977"/>
            <a:ext cx="863601" cy="172156"/>
            <a:chOff x="1346201" y="1075265"/>
            <a:chExt cx="1159416" cy="220133"/>
          </a:xfrm>
        </p:grpSpPr>
        <p:cxnSp>
          <p:nvCxnSpPr>
            <p:cNvPr id="52" name="Straight Connector 51"/>
            <p:cNvCxnSpPr/>
            <p:nvPr/>
          </p:nvCxnSpPr>
          <p:spPr bwMode="auto">
            <a:xfrm flipV="1">
              <a:off x="1346201" y="1178624"/>
              <a:ext cx="1159416" cy="6709"/>
            </a:xfrm>
            <a:prstGeom prst="line">
              <a:avLst/>
            </a:prstGeom>
            <a:solidFill>
              <a:schemeClr val="accent1"/>
            </a:solidFill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53" name="Straight Connector 52"/>
            <p:cNvCxnSpPr/>
            <p:nvPr/>
          </p:nvCxnSpPr>
          <p:spPr bwMode="auto">
            <a:xfrm flipH="1" flipV="1">
              <a:off x="1363128" y="1083732"/>
              <a:ext cx="1" cy="211666"/>
            </a:xfrm>
            <a:prstGeom prst="line">
              <a:avLst/>
            </a:prstGeom>
            <a:solidFill>
              <a:schemeClr val="accent1"/>
            </a:solidFill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54" name="Straight Connector 53"/>
            <p:cNvCxnSpPr/>
            <p:nvPr/>
          </p:nvCxnSpPr>
          <p:spPr bwMode="auto">
            <a:xfrm flipH="1" flipV="1">
              <a:off x="2497662" y="1075265"/>
              <a:ext cx="1" cy="211666"/>
            </a:xfrm>
            <a:prstGeom prst="line">
              <a:avLst/>
            </a:prstGeom>
            <a:solidFill>
              <a:schemeClr val="accent1"/>
            </a:solidFill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</p:grpSp>
      <p:sp>
        <p:nvSpPr>
          <p:cNvPr id="55" name="TextBox 54"/>
          <p:cNvSpPr txBox="1"/>
          <p:nvPr/>
        </p:nvSpPr>
        <p:spPr>
          <a:xfrm>
            <a:off x="595491" y="4303889"/>
            <a:ext cx="326453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0000FF"/>
                </a:solidFill>
              </a:rPr>
              <a:t>non-interleaved repeat</a:t>
            </a:r>
            <a:endParaRPr lang="en-US" dirty="0">
              <a:solidFill>
                <a:srgbClr val="0000FF"/>
              </a:solidFill>
            </a:endParaRPr>
          </a:p>
        </p:txBody>
      </p:sp>
      <p:cxnSp>
        <p:nvCxnSpPr>
          <p:cNvPr id="56" name="Straight Arrow Connector 55"/>
          <p:cNvCxnSpPr/>
          <p:nvPr/>
        </p:nvCxnSpPr>
        <p:spPr bwMode="auto">
          <a:xfrm flipH="1" flipV="1">
            <a:off x="1061158" y="3118557"/>
            <a:ext cx="663221" cy="1142999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rgbClr val="0000FF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59" name="Straight Arrow Connector 58"/>
          <p:cNvCxnSpPr/>
          <p:nvPr/>
        </p:nvCxnSpPr>
        <p:spPr bwMode="auto">
          <a:xfrm flipV="1">
            <a:off x="1752601" y="3073402"/>
            <a:ext cx="787401" cy="1230487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rgbClr val="0000FF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3" name="TextBox 2"/>
          <p:cNvSpPr txBox="1"/>
          <p:nvPr/>
        </p:nvSpPr>
        <p:spPr>
          <a:xfrm>
            <a:off x="4673600" y="5448300"/>
            <a:ext cx="314476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Unique </a:t>
            </a:r>
            <a:r>
              <a:rPr lang="en-US" dirty="0" err="1" smtClean="0"/>
              <a:t>Eulerian</a:t>
            </a:r>
            <a:r>
              <a:rPr lang="en-US" dirty="0" smtClean="0"/>
              <a:t> path.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06586004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" grpId="0" animBg="1"/>
      <p:bldP spid="3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" y="152400"/>
            <a:ext cx="8369300" cy="762000"/>
          </a:xfrm>
        </p:spPr>
        <p:txBody>
          <a:bodyPr/>
          <a:lstStyle/>
          <a:p>
            <a:r>
              <a:rPr lang="en-US" dirty="0"/>
              <a:t>R</a:t>
            </a:r>
            <a:r>
              <a:rPr lang="en-US" dirty="0" smtClean="0"/>
              <a:t>esolving bridged interleaved repeats</a:t>
            </a:r>
            <a:endParaRPr lang="en-US" dirty="0"/>
          </a:p>
        </p:txBody>
      </p:sp>
      <p:sp>
        <p:nvSpPr>
          <p:cNvPr id="11" name="Line 3"/>
          <p:cNvSpPr>
            <a:spLocks noChangeShapeType="1"/>
          </p:cNvSpPr>
          <p:nvPr/>
        </p:nvSpPr>
        <p:spPr bwMode="auto">
          <a:xfrm>
            <a:off x="6285847" y="3826066"/>
            <a:ext cx="710443" cy="0"/>
          </a:xfrm>
          <a:prstGeom prst="line">
            <a:avLst/>
          </a:prstGeom>
          <a:noFill/>
          <a:ln w="101600" cmpd="sng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 algn="ctr">
              <a:defRPr/>
            </a:pPr>
            <a:endParaRPr lang="en-US">
              <a:ln w="127000" cmpd="sng">
                <a:solidFill>
                  <a:schemeClr val="tx1"/>
                </a:solidFill>
              </a:ln>
              <a:latin typeface="Arial" pitchFamily="34" charset="0"/>
              <a:cs typeface="+mn-cs"/>
            </a:endParaRPr>
          </a:p>
        </p:txBody>
      </p:sp>
      <p:sp>
        <p:nvSpPr>
          <p:cNvPr id="12" name="Line 3"/>
          <p:cNvSpPr>
            <a:spLocks noChangeShapeType="1"/>
          </p:cNvSpPr>
          <p:nvPr/>
        </p:nvSpPr>
        <p:spPr bwMode="auto">
          <a:xfrm>
            <a:off x="4033714" y="3845823"/>
            <a:ext cx="860019" cy="0"/>
          </a:xfrm>
          <a:prstGeom prst="line">
            <a:avLst/>
          </a:prstGeom>
          <a:noFill/>
          <a:ln w="101600" cmpd="sng">
            <a:solidFill>
              <a:srgbClr val="0000FF"/>
            </a:solidFill>
            <a:round/>
            <a:headEnd/>
            <a:tailEnd/>
          </a:ln>
          <a:effectLst/>
        </p:spPr>
        <p:txBody>
          <a:bodyPr/>
          <a:lstStyle/>
          <a:p>
            <a:pPr algn="ctr">
              <a:defRPr/>
            </a:pPr>
            <a:endParaRPr lang="en-US">
              <a:ln w="127000" cmpd="sng">
                <a:solidFill>
                  <a:schemeClr val="tx1"/>
                </a:solidFill>
              </a:ln>
              <a:latin typeface="Arial" pitchFamily="34" charset="0"/>
              <a:cs typeface="+mn-cs"/>
            </a:endParaRPr>
          </a:p>
        </p:txBody>
      </p:sp>
      <p:sp>
        <p:nvSpPr>
          <p:cNvPr id="14" name="Rectangle 13"/>
          <p:cNvSpPr>
            <a:spLocks noChangeArrowheads="1"/>
          </p:cNvSpPr>
          <p:nvPr/>
        </p:nvSpPr>
        <p:spPr bwMode="auto">
          <a:xfrm>
            <a:off x="5316060" y="4240053"/>
            <a:ext cx="562646" cy="166058"/>
          </a:xfrm>
          <a:prstGeom prst="rect">
            <a:avLst/>
          </a:prstGeom>
          <a:solidFill>
            <a:schemeClr val="bg2">
              <a:lumMod val="60000"/>
              <a:lumOff val="40000"/>
            </a:schemeClr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algn="ctr"/>
            <a:endParaRPr lang="en-US"/>
          </a:p>
        </p:txBody>
      </p:sp>
      <p:sp>
        <p:nvSpPr>
          <p:cNvPr id="16" name="Line 3"/>
          <p:cNvSpPr>
            <a:spLocks noChangeShapeType="1"/>
          </p:cNvSpPr>
          <p:nvPr/>
        </p:nvSpPr>
        <p:spPr bwMode="auto">
          <a:xfrm>
            <a:off x="6273798" y="4920023"/>
            <a:ext cx="694266" cy="0"/>
          </a:xfrm>
          <a:prstGeom prst="line">
            <a:avLst/>
          </a:prstGeom>
          <a:noFill/>
          <a:ln w="101600" cmpd="sng">
            <a:solidFill>
              <a:srgbClr val="FF00FF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>
              <a:ln w="127000" cmpd="sng">
                <a:solidFill>
                  <a:schemeClr val="tx1"/>
                </a:solidFill>
              </a:ln>
            </a:endParaRPr>
          </a:p>
        </p:txBody>
      </p:sp>
      <p:cxnSp>
        <p:nvCxnSpPr>
          <p:cNvPr id="18" name="Straight Arrow Connector 17"/>
          <p:cNvCxnSpPr/>
          <p:nvPr/>
        </p:nvCxnSpPr>
        <p:spPr bwMode="auto">
          <a:xfrm>
            <a:off x="4896555" y="3838222"/>
            <a:ext cx="395111" cy="381000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20" name="Straight Arrow Connector 19"/>
          <p:cNvCxnSpPr/>
          <p:nvPr/>
        </p:nvCxnSpPr>
        <p:spPr bwMode="auto">
          <a:xfrm>
            <a:off x="5864596" y="4435971"/>
            <a:ext cx="428959" cy="432362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25" name="Straight Arrow Connector 24"/>
          <p:cNvCxnSpPr/>
          <p:nvPr/>
        </p:nvCxnSpPr>
        <p:spPr bwMode="auto">
          <a:xfrm flipV="1">
            <a:off x="6970889" y="4402667"/>
            <a:ext cx="479777" cy="479777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29" name="Straight Arrow Connector 28"/>
          <p:cNvCxnSpPr/>
          <p:nvPr/>
        </p:nvCxnSpPr>
        <p:spPr bwMode="auto">
          <a:xfrm flipV="1">
            <a:off x="5841999" y="3882511"/>
            <a:ext cx="443848" cy="350823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32" name="Line 3"/>
          <p:cNvSpPr>
            <a:spLocks noChangeShapeType="1"/>
          </p:cNvSpPr>
          <p:nvPr/>
        </p:nvSpPr>
        <p:spPr bwMode="auto">
          <a:xfrm>
            <a:off x="7992532" y="3717756"/>
            <a:ext cx="694266" cy="0"/>
          </a:xfrm>
          <a:prstGeom prst="line">
            <a:avLst/>
          </a:prstGeom>
          <a:noFill/>
          <a:ln w="101600" cmpd="sng">
            <a:solidFill>
              <a:srgbClr val="FF6600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>
              <a:ln w="127000" cmpd="sng">
                <a:solidFill>
                  <a:schemeClr val="tx1"/>
                </a:solidFill>
              </a:ln>
            </a:endParaRPr>
          </a:p>
        </p:txBody>
      </p:sp>
      <p:cxnSp>
        <p:nvCxnSpPr>
          <p:cNvPr id="34" name="Straight Arrow Connector 33"/>
          <p:cNvCxnSpPr/>
          <p:nvPr/>
        </p:nvCxnSpPr>
        <p:spPr bwMode="auto">
          <a:xfrm>
            <a:off x="6987843" y="3837660"/>
            <a:ext cx="420490" cy="325118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grpSp>
        <p:nvGrpSpPr>
          <p:cNvPr id="8" name="Group 7"/>
          <p:cNvGrpSpPr/>
          <p:nvPr/>
        </p:nvGrpSpPr>
        <p:grpSpPr>
          <a:xfrm>
            <a:off x="127758" y="2085620"/>
            <a:ext cx="4430131" cy="187502"/>
            <a:chOff x="170091" y="2085621"/>
            <a:chExt cx="4215641" cy="178424"/>
          </a:xfrm>
        </p:grpSpPr>
        <p:sp>
          <p:nvSpPr>
            <p:cNvPr id="24" name="Line 3"/>
            <p:cNvSpPr>
              <a:spLocks noChangeShapeType="1"/>
            </p:cNvSpPr>
            <p:nvPr/>
          </p:nvSpPr>
          <p:spPr bwMode="auto">
            <a:xfrm>
              <a:off x="3604733" y="2175068"/>
              <a:ext cx="780999" cy="0"/>
            </a:xfrm>
            <a:prstGeom prst="line">
              <a:avLst/>
            </a:prstGeom>
            <a:noFill/>
            <a:ln w="76200" cmpd="sng">
              <a:solidFill>
                <a:srgbClr val="FF6600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algn="ctr">
                <a:defRPr/>
              </a:pPr>
              <a:endParaRPr lang="en-US">
                <a:ln w="127000" cmpd="sng">
                  <a:solidFill>
                    <a:schemeClr val="tx1"/>
                  </a:solidFill>
                </a:ln>
                <a:latin typeface="Arial" pitchFamily="34" charset="0"/>
                <a:cs typeface="+mn-cs"/>
              </a:endParaRPr>
            </a:p>
          </p:txBody>
        </p:sp>
        <p:sp>
          <p:nvSpPr>
            <p:cNvPr id="26" name="Line 3"/>
            <p:cNvSpPr>
              <a:spLocks noChangeShapeType="1"/>
            </p:cNvSpPr>
            <p:nvPr/>
          </p:nvSpPr>
          <p:spPr bwMode="auto">
            <a:xfrm>
              <a:off x="1944510" y="2185289"/>
              <a:ext cx="550334" cy="0"/>
            </a:xfrm>
            <a:prstGeom prst="line">
              <a:avLst/>
            </a:prstGeom>
            <a:noFill/>
            <a:ln w="101600" cmpd="sng">
              <a:solidFill>
                <a:srgbClr val="670AFF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>
                <a:ln w="127000" cmpd="sng">
                  <a:solidFill>
                    <a:schemeClr val="tx1"/>
                  </a:solidFill>
                </a:ln>
              </a:endParaRPr>
            </a:p>
          </p:txBody>
        </p:sp>
        <p:sp>
          <p:nvSpPr>
            <p:cNvPr id="9" name="Line 3"/>
            <p:cNvSpPr>
              <a:spLocks noChangeShapeType="1"/>
            </p:cNvSpPr>
            <p:nvPr/>
          </p:nvSpPr>
          <p:spPr bwMode="auto">
            <a:xfrm>
              <a:off x="2648001" y="2177890"/>
              <a:ext cx="780999" cy="0"/>
            </a:xfrm>
            <a:prstGeom prst="line">
              <a:avLst/>
            </a:prstGeom>
            <a:noFill/>
            <a:ln w="76200" cmpd="sng">
              <a:solidFill>
                <a:schemeClr val="accent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algn="ctr">
                <a:defRPr/>
              </a:pPr>
              <a:endParaRPr lang="en-US">
                <a:ln w="127000" cmpd="sng">
                  <a:solidFill>
                    <a:schemeClr val="tx1"/>
                  </a:solidFill>
                </a:ln>
                <a:latin typeface="Arial" pitchFamily="34" charset="0"/>
                <a:cs typeface="+mn-cs"/>
              </a:endParaRPr>
            </a:p>
          </p:txBody>
        </p:sp>
        <p:sp>
          <p:nvSpPr>
            <p:cNvPr id="4" name="Line 3"/>
            <p:cNvSpPr>
              <a:spLocks noChangeShapeType="1"/>
            </p:cNvSpPr>
            <p:nvPr/>
          </p:nvSpPr>
          <p:spPr bwMode="auto">
            <a:xfrm>
              <a:off x="170091" y="2169424"/>
              <a:ext cx="860019" cy="0"/>
            </a:xfrm>
            <a:prstGeom prst="line">
              <a:avLst/>
            </a:prstGeom>
            <a:noFill/>
            <a:ln w="76200" cmpd="sng">
              <a:solidFill>
                <a:srgbClr val="0000FF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algn="ctr">
                <a:defRPr/>
              </a:pPr>
              <a:endParaRPr lang="en-US">
                <a:ln w="127000" cmpd="sng">
                  <a:solidFill>
                    <a:schemeClr val="tx1"/>
                  </a:solidFill>
                </a:ln>
                <a:latin typeface="Arial" pitchFamily="34" charset="0"/>
                <a:cs typeface="+mn-cs"/>
              </a:endParaRPr>
            </a:p>
          </p:txBody>
        </p:sp>
        <p:sp>
          <p:nvSpPr>
            <p:cNvPr id="10" name="Line 3"/>
            <p:cNvSpPr>
              <a:spLocks noChangeShapeType="1"/>
            </p:cNvSpPr>
            <p:nvPr/>
          </p:nvSpPr>
          <p:spPr bwMode="auto">
            <a:xfrm>
              <a:off x="1157110" y="2159889"/>
              <a:ext cx="550334" cy="0"/>
            </a:xfrm>
            <a:prstGeom prst="line">
              <a:avLst/>
            </a:prstGeom>
            <a:noFill/>
            <a:ln w="101600" cmpd="sng">
              <a:solidFill>
                <a:srgbClr val="FF00FF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>
                <a:ln w="127000" cmpd="sng">
                  <a:solidFill>
                    <a:schemeClr val="tx1"/>
                  </a:solidFill>
                </a:ln>
              </a:endParaRPr>
            </a:p>
          </p:txBody>
        </p:sp>
        <p:sp>
          <p:nvSpPr>
            <p:cNvPr id="5" name="Rectangle 4"/>
            <p:cNvSpPr>
              <a:spLocks noChangeArrowheads="1"/>
            </p:cNvSpPr>
            <p:nvPr/>
          </p:nvSpPr>
          <p:spPr bwMode="auto">
            <a:xfrm>
              <a:off x="831549" y="2097987"/>
              <a:ext cx="562646" cy="166058"/>
            </a:xfrm>
            <a:prstGeom prst="rect">
              <a:avLst/>
            </a:prstGeom>
            <a:solidFill>
              <a:schemeClr val="bg2">
                <a:lumMod val="60000"/>
                <a:lumOff val="40000"/>
              </a:schemeClr>
            </a:solidFill>
            <a:ln w="9525" algn="ctr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algn="ctr"/>
              <a:endParaRPr lang="en-US"/>
            </a:p>
          </p:txBody>
        </p:sp>
        <p:sp>
          <p:nvSpPr>
            <p:cNvPr id="7" name="Rectangle 6"/>
            <p:cNvSpPr>
              <a:spLocks noChangeArrowheads="1"/>
            </p:cNvSpPr>
            <p:nvPr/>
          </p:nvSpPr>
          <p:spPr bwMode="auto">
            <a:xfrm>
              <a:off x="2319389" y="2105395"/>
              <a:ext cx="584134" cy="152383"/>
            </a:xfrm>
            <a:prstGeom prst="rect">
              <a:avLst/>
            </a:prstGeom>
            <a:solidFill>
              <a:schemeClr val="bg2">
                <a:lumMod val="60000"/>
                <a:lumOff val="40000"/>
              </a:schemeClr>
            </a:solidFill>
            <a:ln w="9525" algn="ctr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algn="ctr"/>
              <a:endParaRPr lang="en-US"/>
            </a:p>
          </p:txBody>
        </p:sp>
        <p:sp>
          <p:nvSpPr>
            <p:cNvPr id="22" name="Rectangle 21"/>
            <p:cNvSpPr>
              <a:spLocks noChangeArrowheads="1"/>
            </p:cNvSpPr>
            <p:nvPr/>
          </p:nvSpPr>
          <p:spPr bwMode="auto">
            <a:xfrm>
              <a:off x="3346677" y="2088444"/>
              <a:ext cx="336322" cy="169334"/>
            </a:xfrm>
            <a:prstGeom prst="rect">
              <a:avLst/>
            </a:prstGeom>
            <a:solidFill>
              <a:schemeClr val="tx1"/>
            </a:solidFill>
            <a:ln w="9525" algn="ctr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algn="ctr"/>
              <a:endParaRPr lang="en-US"/>
            </a:p>
          </p:txBody>
        </p:sp>
        <p:sp>
          <p:nvSpPr>
            <p:cNvPr id="23" name="Rectangle 22"/>
            <p:cNvSpPr>
              <a:spLocks noChangeArrowheads="1"/>
            </p:cNvSpPr>
            <p:nvPr/>
          </p:nvSpPr>
          <p:spPr bwMode="auto">
            <a:xfrm>
              <a:off x="1664633" y="2085621"/>
              <a:ext cx="336322" cy="169334"/>
            </a:xfrm>
            <a:prstGeom prst="rect">
              <a:avLst/>
            </a:prstGeom>
            <a:solidFill>
              <a:schemeClr val="tx1"/>
            </a:solidFill>
            <a:ln w="9525" algn="ctr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algn="ctr"/>
              <a:endParaRPr lang="en-US"/>
            </a:p>
          </p:txBody>
        </p:sp>
      </p:grpSp>
      <p:sp>
        <p:nvSpPr>
          <p:cNvPr id="28" name="TextBox 27"/>
          <p:cNvSpPr txBox="1"/>
          <p:nvPr/>
        </p:nvSpPr>
        <p:spPr>
          <a:xfrm>
            <a:off x="285046" y="3739443"/>
            <a:ext cx="264853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0000FF"/>
                </a:solidFill>
              </a:rPr>
              <a:t>interleaved repeat</a:t>
            </a:r>
            <a:endParaRPr lang="en-US" dirty="0">
              <a:solidFill>
                <a:srgbClr val="0000FF"/>
              </a:solidFill>
            </a:endParaRPr>
          </a:p>
        </p:txBody>
      </p:sp>
      <p:cxnSp>
        <p:nvCxnSpPr>
          <p:cNvPr id="30" name="Straight Arrow Connector 29"/>
          <p:cNvCxnSpPr/>
          <p:nvPr/>
        </p:nvCxnSpPr>
        <p:spPr bwMode="auto">
          <a:xfrm flipH="1" flipV="1">
            <a:off x="1061158" y="2554111"/>
            <a:ext cx="663221" cy="1142999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rgbClr val="0000FF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31" name="Straight Arrow Connector 30"/>
          <p:cNvCxnSpPr/>
          <p:nvPr/>
        </p:nvCxnSpPr>
        <p:spPr bwMode="auto">
          <a:xfrm flipV="1">
            <a:off x="1752601" y="2508956"/>
            <a:ext cx="787401" cy="1230487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rgbClr val="0000FF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33" name="Straight Arrow Connector 32"/>
          <p:cNvCxnSpPr/>
          <p:nvPr/>
        </p:nvCxnSpPr>
        <p:spPr bwMode="auto">
          <a:xfrm flipV="1">
            <a:off x="1834445" y="2365024"/>
            <a:ext cx="1577624" cy="1374419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rgbClr val="0000FF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35" name="Straight Arrow Connector 34"/>
          <p:cNvCxnSpPr/>
          <p:nvPr/>
        </p:nvCxnSpPr>
        <p:spPr bwMode="auto">
          <a:xfrm flipV="1">
            <a:off x="1763889" y="2362203"/>
            <a:ext cx="50802" cy="1334907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rgbClr val="0000FF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38" name="Rectangle 37"/>
          <p:cNvSpPr>
            <a:spLocks noChangeArrowheads="1"/>
          </p:cNvSpPr>
          <p:nvPr/>
        </p:nvSpPr>
        <p:spPr bwMode="auto">
          <a:xfrm>
            <a:off x="7365344" y="4185354"/>
            <a:ext cx="353434" cy="177950"/>
          </a:xfrm>
          <a:prstGeom prst="rect">
            <a:avLst/>
          </a:prstGeom>
          <a:solidFill>
            <a:schemeClr val="tx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algn="ctr"/>
            <a:endParaRPr lang="en-US"/>
          </a:p>
        </p:txBody>
      </p:sp>
      <p:sp>
        <p:nvSpPr>
          <p:cNvPr id="43" name="Line 3"/>
          <p:cNvSpPr>
            <a:spLocks noChangeShapeType="1"/>
          </p:cNvSpPr>
          <p:nvPr/>
        </p:nvSpPr>
        <p:spPr bwMode="auto">
          <a:xfrm>
            <a:off x="6214536" y="5665089"/>
            <a:ext cx="694266" cy="0"/>
          </a:xfrm>
          <a:prstGeom prst="line">
            <a:avLst/>
          </a:prstGeom>
          <a:noFill/>
          <a:ln w="101600" cmpd="sng">
            <a:solidFill>
              <a:srgbClr val="670AFF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>
              <a:ln w="127000" cmpd="sng">
                <a:solidFill>
                  <a:schemeClr val="tx1"/>
                </a:solidFill>
              </a:ln>
            </a:endParaRPr>
          </a:p>
        </p:txBody>
      </p:sp>
      <p:cxnSp>
        <p:nvCxnSpPr>
          <p:cNvPr id="46" name="Curved Connector 45"/>
          <p:cNvCxnSpPr/>
          <p:nvPr/>
        </p:nvCxnSpPr>
        <p:spPr bwMode="auto">
          <a:xfrm rot="5400000">
            <a:off x="6704703" y="4701035"/>
            <a:ext cx="1255995" cy="716605"/>
          </a:xfrm>
          <a:prstGeom prst="curvedConnector2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64" name="Curved Connector 63"/>
          <p:cNvCxnSpPr/>
          <p:nvPr/>
        </p:nvCxnSpPr>
        <p:spPr bwMode="auto">
          <a:xfrm rot="10800000">
            <a:off x="5370131" y="4430226"/>
            <a:ext cx="908522" cy="1210373"/>
          </a:xfrm>
          <a:prstGeom prst="curvedConnector2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65" name="Straight Arrow Connector 64"/>
          <p:cNvCxnSpPr/>
          <p:nvPr/>
        </p:nvCxnSpPr>
        <p:spPr bwMode="auto">
          <a:xfrm flipV="1">
            <a:off x="7701844" y="3780911"/>
            <a:ext cx="443848" cy="350823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grpSp>
        <p:nvGrpSpPr>
          <p:cNvPr id="66" name="Group 65"/>
          <p:cNvGrpSpPr/>
          <p:nvPr/>
        </p:nvGrpSpPr>
        <p:grpSpPr>
          <a:xfrm>
            <a:off x="3242733" y="1775178"/>
            <a:ext cx="863601" cy="172156"/>
            <a:chOff x="1346201" y="1075265"/>
            <a:chExt cx="1159416" cy="220133"/>
          </a:xfrm>
        </p:grpSpPr>
        <p:cxnSp>
          <p:nvCxnSpPr>
            <p:cNvPr id="67" name="Straight Connector 66"/>
            <p:cNvCxnSpPr/>
            <p:nvPr/>
          </p:nvCxnSpPr>
          <p:spPr bwMode="auto">
            <a:xfrm flipV="1">
              <a:off x="1346201" y="1178624"/>
              <a:ext cx="1159416" cy="6709"/>
            </a:xfrm>
            <a:prstGeom prst="line">
              <a:avLst/>
            </a:prstGeom>
            <a:solidFill>
              <a:schemeClr val="accent1"/>
            </a:solidFill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68" name="Straight Connector 67"/>
            <p:cNvCxnSpPr/>
            <p:nvPr/>
          </p:nvCxnSpPr>
          <p:spPr bwMode="auto">
            <a:xfrm flipH="1" flipV="1">
              <a:off x="1363128" y="1083732"/>
              <a:ext cx="1" cy="211666"/>
            </a:xfrm>
            <a:prstGeom prst="line">
              <a:avLst/>
            </a:prstGeom>
            <a:solidFill>
              <a:schemeClr val="accent1"/>
            </a:solidFill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69" name="Straight Connector 68"/>
            <p:cNvCxnSpPr/>
            <p:nvPr/>
          </p:nvCxnSpPr>
          <p:spPr bwMode="auto">
            <a:xfrm flipH="1" flipV="1">
              <a:off x="2497662" y="1075265"/>
              <a:ext cx="1" cy="211666"/>
            </a:xfrm>
            <a:prstGeom prst="line">
              <a:avLst/>
            </a:prstGeom>
            <a:solidFill>
              <a:schemeClr val="accent1"/>
            </a:solidFill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</p:grpSp>
      <p:grpSp>
        <p:nvGrpSpPr>
          <p:cNvPr id="74" name="Group 73"/>
          <p:cNvGrpSpPr/>
          <p:nvPr/>
        </p:nvGrpSpPr>
        <p:grpSpPr>
          <a:xfrm>
            <a:off x="4162778" y="1140176"/>
            <a:ext cx="2291727" cy="651935"/>
            <a:chOff x="4162778" y="1140176"/>
            <a:chExt cx="2291727" cy="651935"/>
          </a:xfrm>
        </p:grpSpPr>
        <p:sp>
          <p:nvSpPr>
            <p:cNvPr id="70" name="TextBox 69"/>
            <p:cNvSpPr txBox="1"/>
            <p:nvPr/>
          </p:nvSpPr>
          <p:spPr>
            <a:xfrm>
              <a:off x="4473223" y="1140176"/>
              <a:ext cx="1981282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solidFill>
                    <a:srgbClr val="0000FF"/>
                  </a:solidFill>
                </a:rPr>
                <a:t>bridging read</a:t>
              </a:r>
              <a:endParaRPr lang="en-US" dirty="0">
                <a:solidFill>
                  <a:srgbClr val="0000FF"/>
                </a:solidFill>
              </a:endParaRPr>
            </a:p>
          </p:txBody>
        </p:sp>
        <p:cxnSp>
          <p:nvCxnSpPr>
            <p:cNvPr id="71" name="Straight Arrow Connector 70"/>
            <p:cNvCxnSpPr/>
            <p:nvPr/>
          </p:nvCxnSpPr>
          <p:spPr bwMode="auto">
            <a:xfrm flipH="1">
              <a:off x="4162778" y="1580444"/>
              <a:ext cx="620889" cy="211667"/>
            </a:xfrm>
            <a:prstGeom prst="straightConnector1">
              <a:avLst/>
            </a:prstGeom>
            <a:solidFill>
              <a:schemeClr val="accent1"/>
            </a:solidFill>
            <a:ln w="9525" cap="flat" cmpd="sng" algn="ctr">
              <a:solidFill>
                <a:srgbClr val="0000FF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</p:grpSp>
      <p:grpSp>
        <p:nvGrpSpPr>
          <p:cNvPr id="86" name="Group 85"/>
          <p:cNvGrpSpPr/>
          <p:nvPr/>
        </p:nvGrpSpPr>
        <p:grpSpPr>
          <a:xfrm>
            <a:off x="7002477" y="3529843"/>
            <a:ext cx="993143" cy="409223"/>
            <a:chOff x="6985000" y="3556000"/>
            <a:chExt cx="993143" cy="409223"/>
          </a:xfrm>
        </p:grpSpPr>
        <p:cxnSp>
          <p:nvCxnSpPr>
            <p:cNvPr id="77" name="Straight Connector 76"/>
            <p:cNvCxnSpPr/>
            <p:nvPr/>
          </p:nvCxnSpPr>
          <p:spPr bwMode="auto">
            <a:xfrm flipV="1">
              <a:off x="6985000" y="3556000"/>
              <a:ext cx="183444" cy="155222"/>
            </a:xfrm>
            <a:prstGeom prst="line">
              <a:avLst/>
            </a:prstGeom>
            <a:solidFill>
              <a:schemeClr val="accent1"/>
            </a:solidFill>
            <a:ln w="571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78" name="Straight Connector 77"/>
            <p:cNvCxnSpPr/>
            <p:nvPr/>
          </p:nvCxnSpPr>
          <p:spPr bwMode="auto">
            <a:xfrm flipH="1" flipV="1">
              <a:off x="7775222" y="3584222"/>
              <a:ext cx="202921" cy="188111"/>
            </a:xfrm>
            <a:prstGeom prst="line">
              <a:avLst/>
            </a:prstGeom>
            <a:solidFill>
              <a:schemeClr val="accent1"/>
            </a:solidFill>
            <a:ln w="571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sp>
          <p:nvSpPr>
            <p:cNvPr id="79" name="Freeform 78"/>
            <p:cNvSpPr/>
            <p:nvPr/>
          </p:nvSpPr>
          <p:spPr>
            <a:xfrm>
              <a:off x="7073380" y="3654779"/>
              <a:ext cx="800620" cy="310444"/>
            </a:xfrm>
            <a:custGeom>
              <a:avLst/>
              <a:gdLst>
                <a:gd name="connsiteX0" fmla="*/ 0 w 691445"/>
                <a:gd name="connsiteY0" fmla="*/ 0 h 268111"/>
                <a:gd name="connsiteX1" fmla="*/ 28223 w 691445"/>
                <a:gd name="connsiteY1" fmla="*/ 70555 h 268111"/>
                <a:gd name="connsiteX2" fmla="*/ 56445 w 691445"/>
                <a:gd name="connsiteY2" fmla="*/ 98778 h 268111"/>
                <a:gd name="connsiteX3" fmla="*/ 84667 w 691445"/>
                <a:gd name="connsiteY3" fmla="*/ 141111 h 268111"/>
                <a:gd name="connsiteX4" fmla="*/ 127000 w 691445"/>
                <a:gd name="connsiteY4" fmla="*/ 169333 h 268111"/>
                <a:gd name="connsiteX5" fmla="*/ 197556 w 691445"/>
                <a:gd name="connsiteY5" fmla="*/ 211667 h 268111"/>
                <a:gd name="connsiteX6" fmla="*/ 225778 w 691445"/>
                <a:gd name="connsiteY6" fmla="*/ 254000 h 268111"/>
                <a:gd name="connsiteX7" fmla="*/ 282223 w 691445"/>
                <a:gd name="connsiteY7" fmla="*/ 268111 h 268111"/>
                <a:gd name="connsiteX8" fmla="*/ 508000 w 691445"/>
                <a:gd name="connsiteY8" fmla="*/ 254000 h 268111"/>
                <a:gd name="connsiteX9" fmla="*/ 536223 w 691445"/>
                <a:gd name="connsiteY9" fmla="*/ 225778 h 268111"/>
                <a:gd name="connsiteX10" fmla="*/ 550334 w 691445"/>
                <a:gd name="connsiteY10" fmla="*/ 183444 h 268111"/>
                <a:gd name="connsiteX11" fmla="*/ 592667 w 691445"/>
                <a:gd name="connsiteY11" fmla="*/ 155222 h 268111"/>
                <a:gd name="connsiteX12" fmla="*/ 620889 w 691445"/>
                <a:gd name="connsiteY12" fmla="*/ 112889 h 268111"/>
                <a:gd name="connsiteX13" fmla="*/ 635000 w 691445"/>
                <a:gd name="connsiteY13" fmla="*/ 70555 h 268111"/>
                <a:gd name="connsiteX14" fmla="*/ 663223 w 691445"/>
                <a:gd name="connsiteY14" fmla="*/ 42333 h 268111"/>
                <a:gd name="connsiteX15" fmla="*/ 691445 w 691445"/>
                <a:gd name="connsiteY15" fmla="*/ 14111 h 2681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691445" h="268111">
                  <a:moveTo>
                    <a:pt x="0" y="0"/>
                  </a:moveTo>
                  <a:cubicBezTo>
                    <a:pt x="9408" y="23518"/>
                    <a:pt x="15656" y="48562"/>
                    <a:pt x="28223" y="70555"/>
                  </a:cubicBezTo>
                  <a:cubicBezTo>
                    <a:pt x="34824" y="82106"/>
                    <a:pt x="48134" y="88389"/>
                    <a:pt x="56445" y="98778"/>
                  </a:cubicBezTo>
                  <a:cubicBezTo>
                    <a:pt x="67039" y="112021"/>
                    <a:pt x="72675" y="129119"/>
                    <a:pt x="84667" y="141111"/>
                  </a:cubicBezTo>
                  <a:cubicBezTo>
                    <a:pt x="96659" y="153103"/>
                    <a:pt x="113757" y="158739"/>
                    <a:pt x="127000" y="169333"/>
                  </a:cubicBezTo>
                  <a:cubicBezTo>
                    <a:pt x="182343" y="213607"/>
                    <a:pt x="124040" y="187160"/>
                    <a:pt x="197556" y="211667"/>
                  </a:cubicBezTo>
                  <a:cubicBezTo>
                    <a:pt x="206963" y="225778"/>
                    <a:pt x="211667" y="244593"/>
                    <a:pt x="225778" y="254000"/>
                  </a:cubicBezTo>
                  <a:cubicBezTo>
                    <a:pt x="241915" y="264758"/>
                    <a:pt x="262829" y="268111"/>
                    <a:pt x="282223" y="268111"/>
                  </a:cubicBezTo>
                  <a:cubicBezTo>
                    <a:pt x="357629" y="268111"/>
                    <a:pt x="432741" y="258704"/>
                    <a:pt x="508000" y="254000"/>
                  </a:cubicBezTo>
                  <a:cubicBezTo>
                    <a:pt x="517408" y="244593"/>
                    <a:pt x="529378" y="237186"/>
                    <a:pt x="536223" y="225778"/>
                  </a:cubicBezTo>
                  <a:cubicBezTo>
                    <a:pt x="543876" y="213023"/>
                    <a:pt x="541042" y="195059"/>
                    <a:pt x="550334" y="183444"/>
                  </a:cubicBezTo>
                  <a:cubicBezTo>
                    <a:pt x="560928" y="170201"/>
                    <a:pt x="578556" y="164629"/>
                    <a:pt x="592667" y="155222"/>
                  </a:cubicBezTo>
                  <a:cubicBezTo>
                    <a:pt x="602074" y="141111"/>
                    <a:pt x="613305" y="128058"/>
                    <a:pt x="620889" y="112889"/>
                  </a:cubicBezTo>
                  <a:cubicBezTo>
                    <a:pt x="627541" y="99585"/>
                    <a:pt x="627347" y="83310"/>
                    <a:pt x="635000" y="70555"/>
                  </a:cubicBezTo>
                  <a:cubicBezTo>
                    <a:pt x="641845" y="59147"/>
                    <a:pt x="653815" y="51740"/>
                    <a:pt x="663223" y="42333"/>
                  </a:cubicBezTo>
                  <a:lnTo>
                    <a:pt x="691445" y="14111"/>
                  </a:lnTo>
                </a:path>
              </a:pathLst>
            </a:custGeom>
            <a:ln w="57150" cmpd="sng">
              <a:solidFill>
                <a:schemeClr val="tx1"/>
              </a:solidFill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</a:endParaRPr>
            </a:p>
          </p:txBody>
        </p:sp>
      </p:grpSp>
      <p:sp>
        <p:nvSpPr>
          <p:cNvPr id="87" name="Rectangle 86"/>
          <p:cNvSpPr>
            <a:spLocks noChangeArrowheads="1"/>
          </p:cNvSpPr>
          <p:nvPr/>
        </p:nvSpPr>
        <p:spPr bwMode="auto">
          <a:xfrm>
            <a:off x="7324201" y="3709881"/>
            <a:ext cx="353434" cy="177950"/>
          </a:xfrm>
          <a:prstGeom prst="rect">
            <a:avLst/>
          </a:prstGeom>
          <a:solidFill>
            <a:schemeClr val="tx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algn="ctr"/>
            <a:endParaRPr lang="en-US"/>
          </a:p>
        </p:txBody>
      </p:sp>
      <p:cxnSp>
        <p:nvCxnSpPr>
          <p:cNvPr id="88" name="Straight Arrow Connector 87"/>
          <p:cNvCxnSpPr>
            <a:stCxn id="87" idx="3"/>
            <a:endCxn id="32" idx="0"/>
          </p:cNvCxnSpPr>
          <p:nvPr/>
        </p:nvCxnSpPr>
        <p:spPr bwMode="auto">
          <a:xfrm flipV="1">
            <a:off x="7677635" y="3717756"/>
            <a:ext cx="314897" cy="81100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90" name="Straight Arrow Connector 89"/>
          <p:cNvCxnSpPr>
            <a:endCxn id="87" idx="1"/>
          </p:cNvCxnSpPr>
          <p:nvPr/>
        </p:nvCxnSpPr>
        <p:spPr bwMode="auto">
          <a:xfrm flipV="1">
            <a:off x="7008191" y="3798856"/>
            <a:ext cx="316010" cy="28459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97" name="Freeform 96"/>
          <p:cNvSpPr/>
          <p:nvPr/>
        </p:nvSpPr>
        <p:spPr>
          <a:xfrm>
            <a:off x="3926451" y="3483614"/>
            <a:ext cx="4790779" cy="2213677"/>
          </a:xfrm>
          <a:custGeom>
            <a:avLst/>
            <a:gdLst>
              <a:gd name="connsiteX0" fmla="*/ 0 w 4790779"/>
              <a:gd name="connsiteY0" fmla="*/ 174763 h 2213677"/>
              <a:gd name="connsiteX1" fmla="*/ 873840 w 4790779"/>
              <a:gd name="connsiteY1" fmla="*/ 186414 h 2213677"/>
              <a:gd name="connsiteX2" fmla="*/ 1829237 w 4790779"/>
              <a:gd name="connsiteY2" fmla="*/ 704878 h 2213677"/>
              <a:gd name="connsiteX3" fmla="*/ 2493355 w 4790779"/>
              <a:gd name="connsiteY3" fmla="*/ 1234993 h 2213677"/>
              <a:gd name="connsiteX4" fmla="*/ 2994356 w 4790779"/>
              <a:gd name="connsiteY4" fmla="*/ 1240818 h 2213677"/>
              <a:gd name="connsiteX5" fmla="*/ 3361369 w 4790779"/>
              <a:gd name="connsiteY5" fmla="*/ 867990 h 2213677"/>
              <a:gd name="connsiteX6" fmla="*/ 3833242 w 4790779"/>
              <a:gd name="connsiteY6" fmla="*/ 1170913 h 2213677"/>
              <a:gd name="connsiteX7" fmla="*/ 3745858 w 4790779"/>
              <a:gd name="connsiteY7" fmla="*/ 1642774 h 2213677"/>
              <a:gd name="connsiteX8" fmla="*/ 3407973 w 4790779"/>
              <a:gd name="connsiteY8" fmla="*/ 2079682 h 2213677"/>
              <a:gd name="connsiteX9" fmla="*/ 2062261 w 4790779"/>
              <a:gd name="connsiteY9" fmla="*/ 2207842 h 2213677"/>
              <a:gd name="connsiteX10" fmla="*/ 1648644 w 4790779"/>
              <a:gd name="connsiteY10" fmla="*/ 1928220 h 2213677"/>
              <a:gd name="connsiteX11" fmla="*/ 1275806 w 4790779"/>
              <a:gd name="connsiteY11" fmla="*/ 1427232 h 2213677"/>
              <a:gd name="connsiteX12" fmla="*/ 1217550 w 4790779"/>
              <a:gd name="connsiteY12" fmla="*/ 937895 h 2213677"/>
              <a:gd name="connsiteX13" fmla="*/ 1584562 w 4790779"/>
              <a:gd name="connsiteY13" fmla="*/ 629147 h 2213677"/>
              <a:gd name="connsiteX14" fmla="*/ 2167122 w 4790779"/>
              <a:gd name="connsiteY14" fmla="*/ 203890 h 2213677"/>
              <a:gd name="connsiteX15" fmla="*/ 3606044 w 4790779"/>
              <a:gd name="connsiteY15" fmla="*/ 81556 h 2213677"/>
              <a:gd name="connsiteX16" fmla="*/ 4648825 w 4790779"/>
              <a:gd name="connsiteY16" fmla="*/ 17476 h 2213677"/>
              <a:gd name="connsiteX17" fmla="*/ 4753686 w 4790779"/>
              <a:gd name="connsiteY17" fmla="*/ 0 h 22136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4790779" h="2213677">
                <a:moveTo>
                  <a:pt x="0" y="174763"/>
                </a:moveTo>
                <a:cubicBezTo>
                  <a:pt x="284483" y="136412"/>
                  <a:pt x="568967" y="98061"/>
                  <a:pt x="873840" y="186414"/>
                </a:cubicBezTo>
                <a:cubicBezTo>
                  <a:pt x="1178713" y="274767"/>
                  <a:pt x="1559318" y="530115"/>
                  <a:pt x="1829237" y="704878"/>
                </a:cubicBezTo>
                <a:cubicBezTo>
                  <a:pt x="2099156" y="879641"/>
                  <a:pt x="2299169" y="1145670"/>
                  <a:pt x="2493355" y="1234993"/>
                </a:cubicBezTo>
                <a:cubicBezTo>
                  <a:pt x="2687542" y="1324316"/>
                  <a:pt x="2849687" y="1301985"/>
                  <a:pt x="2994356" y="1240818"/>
                </a:cubicBezTo>
                <a:cubicBezTo>
                  <a:pt x="3139025" y="1179651"/>
                  <a:pt x="3221555" y="879641"/>
                  <a:pt x="3361369" y="867990"/>
                </a:cubicBezTo>
                <a:cubicBezTo>
                  <a:pt x="3501183" y="856339"/>
                  <a:pt x="3769161" y="1041782"/>
                  <a:pt x="3833242" y="1170913"/>
                </a:cubicBezTo>
                <a:cubicBezTo>
                  <a:pt x="3897323" y="1300044"/>
                  <a:pt x="3816736" y="1491313"/>
                  <a:pt x="3745858" y="1642774"/>
                </a:cubicBezTo>
                <a:cubicBezTo>
                  <a:pt x="3674980" y="1794236"/>
                  <a:pt x="3688572" y="1985504"/>
                  <a:pt x="3407973" y="2079682"/>
                </a:cubicBezTo>
                <a:cubicBezTo>
                  <a:pt x="3127374" y="2173860"/>
                  <a:pt x="2355482" y="2233086"/>
                  <a:pt x="2062261" y="2207842"/>
                </a:cubicBezTo>
                <a:cubicBezTo>
                  <a:pt x="1769040" y="2182598"/>
                  <a:pt x="1779720" y="2058322"/>
                  <a:pt x="1648644" y="1928220"/>
                </a:cubicBezTo>
                <a:cubicBezTo>
                  <a:pt x="1517568" y="1798118"/>
                  <a:pt x="1347655" y="1592286"/>
                  <a:pt x="1275806" y="1427232"/>
                </a:cubicBezTo>
                <a:cubicBezTo>
                  <a:pt x="1203957" y="1262178"/>
                  <a:pt x="1166091" y="1070909"/>
                  <a:pt x="1217550" y="937895"/>
                </a:cubicBezTo>
                <a:cubicBezTo>
                  <a:pt x="1269009" y="804881"/>
                  <a:pt x="1426300" y="751481"/>
                  <a:pt x="1584562" y="629147"/>
                </a:cubicBezTo>
                <a:cubicBezTo>
                  <a:pt x="1742824" y="506813"/>
                  <a:pt x="1830208" y="295155"/>
                  <a:pt x="2167122" y="203890"/>
                </a:cubicBezTo>
                <a:cubicBezTo>
                  <a:pt x="2504036" y="112625"/>
                  <a:pt x="3192427" y="112625"/>
                  <a:pt x="3606044" y="81556"/>
                </a:cubicBezTo>
                <a:cubicBezTo>
                  <a:pt x="4019661" y="50487"/>
                  <a:pt x="4457551" y="31069"/>
                  <a:pt x="4648825" y="17476"/>
                </a:cubicBezTo>
                <a:cubicBezTo>
                  <a:pt x="4840099" y="3883"/>
                  <a:pt x="4796892" y="1941"/>
                  <a:pt x="4753686" y="0"/>
                </a:cubicBezTo>
              </a:path>
            </a:pathLst>
          </a:custGeom>
          <a:ln w="28575" cmpd="sng">
            <a:solidFill>
              <a:schemeClr val="accent6"/>
            </a:solidFill>
            <a:prstDash val="dash"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546100" y="5740400"/>
            <a:ext cx="8141021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Bridging read resolves one repeat and the unique </a:t>
            </a:r>
            <a:r>
              <a:rPr lang="en-US" dirty="0" err="1" smtClean="0"/>
              <a:t>Eulerian</a:t>
            </a:r>
            <a:r>
              <a:rPr lang="en-US" dirty="0" smtClean="0"/>
              <a:t> </a:t>
            </a:r>
          </a:p>
          <a:p>
            <a:r>
              <a:rPr lang="en-US" dirty="0"/>
              <a:t>p</a:t>
            </a:r>
            <a:r>
              <a:rPr lang="en-US" dirty="0" smtClean="0"/>
              <a:t>ath resolves the other.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08137325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48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51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60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  <p:bldP spid="14" grpId="0" animBg="1"/>
      <p:bldP spid="16" grpId="0" animBg="1"/>
      <p:bldP spid="32" grpId="0" animBg="1"/>
      <p:bldP spid="38" grpId="0" animBg="1"/>
      <p:bldP spid="43" grpId="0" animBg="1"/>
      <p:bldP spid="87" grpId="0" animBg="1"/>
      <p:bldP spid="97" grpId="0" animBg="1"/>
      <p:bldP spid="3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</a:t>
            </a:r>
            <a:r>
              <a:rPr lang="en-US" dirty="0" smtClean="0"/>
              <a:t>esolving triple repeats</a:t>
            </a:r>
            <a:endParaRPr lang="en-US" dirty="0"/>
          </a:p>
        </p:txBody>
      </p:sp>
      <p:sp>
        <p:nvSpPr>
          <p:cNvPr id="24" name="Line 3"/>
          <p:cNvSpPr>
            <a:spLocks noChangeShapeType="1"/>
          </p:cNvSpPr>
          <p:nvPr/>
        </p:nvSpPr>
        <p:spPr bwMode="auto">
          <a:xfrm>
            <a:off x="3185003" y="2171730"/>
            <a:ext cx="820736" cy="0"/>
          </a:xfrm>
          <a:prstGeom prst="line">
            <a:avLst/>
          </a:prstGeom>
          <a:noFill/>
          <a:ln w="76200" cmpd="sng">
            <a:solidFill>
              <a:srgbClr val="FF6600"/>
            </a:solidFill>
            <a:round/>
            <a:headEnd/>
            <a:tailEnd/>
          </a:ln>
          <a:effectLst/>
        </p:spPr>
        <p:txBody>
          <a:bodyPr/>
          <a:lstStyle/>
          <a:p>
            <a:pPr algn="ctr">
              <a:defRPr/>
            </a:pPr>
            <a:endParaRPr lang="en-US">
              <a:ln w="127000" cmpd="sng">
                <a:solidFill>
                  <a:schemeClr val="tx1"/>
                </a:solidFill>
              </a:ln>
              <a:latin typeface="Arial" pitchFamily="34" charset="0"/>
              <a:cs typeface="+mn-cs"/>
            </a:endParaRPr>
          </a:p>
        </p:txBody>
      </p:sp>
      <p:sp>
        <p:nvSpPr>
          <p:cNvPr id="9" name="Line 3"/>
          <p:cNvSpPr>
            <a:spLocks noChangeShapeType="1"/>
          </p:cNvSpPr>
          <p:nvPr/>
        </p:nvSpPr>
        <p:spPr bwMode="auto">
          <a:xfrm>
            <a:off x="2077051" y="2166807"/>
            <a:ext cx="820736" cy="0"/>
          </a:xfrm>
          <a:prstGeom prst="line">
            <a:avLst/>
          </a:prstGeom>
          <a:noFill/>
          <a:ln w="76200" cmpd="sng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 algn="ctr">
              <a:defRPr/>
            </a:pPr>
            <a:endParaRPr lang="en-US">
              <a:ln w="127000" cmpd="sng">
                <a:solidFill>
                  <a:schemeClr val="tx1"/>
                </a:solidFill>
              </a:ln>
              <a:latin typeface="Arial" pitchFamily="34" charset="0"/>
              <a:cs typeface="+mn-cs"/>
            </a:endParaRPr>
          </a:p>
        </p:txBody>
      </p:sp>
      <p:sp>
        <p:nvSpPr>
          <p:cNvPr id="4" name="Line 3"/>
          <p:cNvSpPr>
            <a:spLocks noChangeShapeType="1"/>
          </p:cNvSpPr>
          <p:nvPr/>
        </p:nvSpPr>
        <p:spPr bwMode="auto">
          <a:xfrm>
            <a:off x="127758" y="2173687"/>
            <a:ext cx="903776" cy="0"/>
          </a:xfrm>
          <a:prstGeom prst="line">
            <a:avLst/>
          </a:prstGeom>
          <a:noFill/>
          <a:ln w="76200" cmpd="sng">
            <a:solidFill>
              <a:srgbClr val="0000FF"/>
            </a:solidFill>
            <a:round/>
            <a:headEnd/>
            <a:tailEnd/>
          </a:ln>
          <a:effectLst/>
        </p:spPr>
        <p:txBody>
          <a:bodyPr/>
          <a:lstStyle/>
          <a:p>
            <a:pPr algn="ctr">
              <a:defRPr/>
            </a:pPr>
            <a:endParaRPr lang="en-US">
              <a:ln w="127000" cmpd="sng">
                <a:solidFill>
                  <a:schemeClr val="tx1"/>
                </a:solidFill>
              </a:ln>
              <a:latin typeface="Arial" pitchFamily="34" charset="0"/>
              <a:cs typeface="+mn-cs"/>
            </a:endParaRPr>
          </a:p>
        </p:txBody>
      </p:sp>
      <p:sp>
        <p:nvSpPr>
          <p:cNvPr id="10" name="Line 3"/>
          <p:cNvSpPr>
            <a:spLocks noChangeShapeType="1"/>
          </p:cNvSpPr>
          <p:nvPr/>
        </p:nvSpPr>
        <p:spPr bwMode="auto">
          <a:xfrm>
            <a:off x="1164996" y="2163667"/>
            <a:ext cx="578335" cy="0"/>
          </a:xfrm>
          <a:prstGeom prst="line">
            <a:avLst/>
          </a:prstGeom>
          <a:noFill/>
          <a:ln w="101600" cmpd="sng">
            <a:solidFill>
              <a:srgbClr val="FF00FF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>
              <a:ln w="127000" cmpd="sng">
                <a:solidFill>
                  <a:schemeClr val="tx1"/>
                </a:solidFill>
              </a:ln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726766" y="3439683"/>
            <a:ext cx="198098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0000FF"/>
                </a:solidFill>
              </a:rPr>
              <a:t>  triple repeat</a:t>
            </a:r>
            <a:endParaRPr lang="en-US" dirty="0">
              <a:solidFill>
                <a:srgbClr val="0000FF"/>
              </a:solidFill>
            </a:endParaRPr>
          </a:p>
        </p:txBody>
      </p:sp>
      <p:cxnSp>
        <p:nvCxnSpPr>
          <p:cNvPr id="30" name="Straight Arrow Connector 29"/>
          <p:cNvCxnSpPr/>
          <p:nvPr/>
        </p:nvCxnSpPr>
        <p:spPr bwMode="auto">
          <a:xfrm flipH="1" flipV="1">
            <a:off x="1017534" y="2382305"/>
            <a:ext cx="741458" cy="1088602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rgbClr val="0000FF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31" name="Straight Arrow Connector 30"/>
          <p:cNvCxnSpPr/>
          <p:nvPr/>
        </p:nvCxnSpPr>
        <p:spPr bwMode="auto">
          <a:xfrm flipV="1">
            <a:off x="1758992" y="2358640"/>
            <a:ext cx="1191067" cy="1120156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rgbClr val="0000FF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35" name="Straight Arrow Connector 34"/>
          <p:cNvCxnSpPr/>
          <p:nvPr/>
        </p:nvCxnSpPr>
        <p:spPr bwMode="auto">
          <a:xfrm flipV="1">
            <a:off x="1782656" y="2362204"/>
            <a:ext cx="32035" cy="1100815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rgbClr val="0000FF"/>
            </a:solidFill>
            <a:prstDash val="solid"/>
            <a:round/>
            <a:headEnd type="none" w="med" len="med"/>
            <a:tailEnd type="arrow"/>
          </a:ln>
          <a:effectLst/>
        </p:spPr>
      </p:cxnSp>
      <p:grpSp>
        <p:nvGrpSpPr>
          <p:cNvPr id="66" name="Group 65"/>
          <p:cNvGrpSpPr/>
          <p:nvPr/>
        </p:nvGrpSpPr>
        <p:grpSpPr>
          <a:xfrm>
            <a:off x="726506" y="1735733"/>
            <a:ext cx="653869" cy="244259"/>
            <a:chOff x="1346201" y="1075265"/>
            <a:chExt cx="1159416" cy="220133"/>
          </a:xfrm>
        </p:grpSpPr>
        <p:cxnSp>
          <p:nvCxnSpPr>
            <p:cNvPr id="67" name="Straight Connector 66"/>
            <p:cNvCxnSpPr/>
            <p:nvPr/>
          </p:nvCxnSpPr>
          <p:spPr bwMode="auto">
            <a:xfrm flipV="1">
              <a:off x="1346201" y="1178624"/>
              <a:ext cx="1159416" cy="6709"/>
            </a:xfrm>
            <a:prstGeom prst="line">
              <a:avLst/>
            </a:prstGeom>
            <a:solidFill>
              <a:schemeClr val="accent1"/>
            </a:solidFill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68" name="Straight Connector 67"/>
            <p:cNvCxnSpPr/>
            <p:nvPr/>
          </p:nvCxnSpPr>
          <p:spPr bwMode="auto">
            <a:xfrm flipH="1" flipV="1">
              <a:off x="1363128" y="1083732"/>
              <a:ext cx="1" cy="211666"/>
            </a:xfrm>
            <a:prstGeom prst="line">
              <a:avLst/>
            </a:prstGeom>
            <a:solidFill>
              <a:schemeClr val="accent1"/>
            </a:solidFill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69" name="Straight Connector 68"/>
            <p:cNvCxnSpPr/>
            <p:nvPr/>
          </p:nvCxnSpPr>
          <p:spPr bwMode="auto">
            <a:xfrm flipH="1" flipV="1">
              <a:off x="2497662" y="1075265"/>
              <a:ext cx="1" cy="211666"/>
            </a:xfrm>
            <a:prstGeom prst="line">
              <a:avLst/>
            </a:prstGeom>
            <a:solidFill>
              <a:schemeClr val="accent1"/>
            </a:solidFill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</p:grpSp>
      <p:sp>
        <p:nvSpPr>
          <p:cNvPr id="5" name="Rectangle 4"/>
          <p:cNvSpPr>
            <a:spLocks noChangeArrowheads="1"/>
          </p:cNvSpPr>
          <p:nvPr/>
        </p:nvSpPr>
        <p:spPr bwMode="auto">
          <a:xfrm>
            <a:off x="807095" y="2060383"/>
            <a:ext cx="466151" cy="187817"/>
          </a:xfrm>
          <a:prstGeom prst="rect">
            <a:avLst/>
          </a:prstGeom>
          <a:solidFill>
            <a:schemeClr val="bg2">
              <a:lumMod val="60000"/>
              <a:lumOff val="40000"/>
            </a:schemeClr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algn="ctr"/>
            <a:endParaRPr lang="en-US"/>
          </a:p>
        </p:txBody>
      </p:sp>
      <p:sp>
        <p:nvSpPr>
          <p:cNvPr id="7" name="Rectangle 6"/>
          <p:cNvSpPr>
            <a:spLocks noChangeArrowheads="1"/>
          </p:cNvSpPr>
          <p:nvPr/>
        </p:nvSpPr>
        <p:spPr bwMode="auto">
          <a:xfrm>
            <a:off x="2781620" y="2074844"/>
            <a:ext cx="483953" cy="172350"/>
          </a:xfrm>
          <a:prstGeom prst="rect">
            <a:avLst/>
          </a:prstGeom>
          <a:solidFill>
            <a:schemeClr val="bg2">
              <a:lumMod val="60000"/>
              <a:lumOff val="40000"/>
            </a:schemeClr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algn="ctr"/>
            <a:endParaRPr lang="en-US"/>
          </a:p>
        </p:txBody>
      </p:sp>
      <p:sp>
        <p:nvSpPr>
          <p:cNvPr id="48" name="Rectangle 47"/>
          <p:cNvSpPr>
            <a:spLocks noChangeArrowheads="1"/>
          </p:cNvSpPr>
          <p:nvPr/>
        </p:nvSpPr>
        <p:spPr bwMode="auto">
          <a:xfrm>
            <a:off x="1695643" y="2078159"/>
            <a:ext cx="483953" cy="172350"/>
          </a:xfrm>
          <a:prstGeom prst="rect">
            <a:avLst/>
          </a:prstGeom>
          <a:solidFill>
            <a:schemeClr val="bg2">
              <a:lumMod val="60000"/>
              <a:lumOff val="40000"/>
            </a:schemeClr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algn="ctr"/>
            <a:endParaRPr lang="en-US"/>
          </a:p>
        </p:txBody>
      </p:sp>
      <p:grpSp>
        <p:nvGrpSpPr>
          <p:cNvPr id="52" name="Group 51"/>
          <p:cNvGrpSpPr/>
          <p:nvPr/>
        </p:nvGrpSpPr>
        <p:grpSpPr>
          <a:xfrm>
            <a:off x="1628253" y="1714590"/>
            <a:ext cx="653869" cy="244259"/>
            <a:chOff x="1346201" y="1075265"/>
            <a:chExt cx="1159416" cy="220133"/>
          </a:xfrm>
        </p:grpSpPr>
        <p:cxnSp>
          <p:nvCxnSpPr>
            <p:cNvPr id="53" name="Straight Connector 52"/>
            <p:cNvCxnSpPr/>
            <p:nvPr/>
          </p:nvCxnSpPr>
          <p:spPr bwMode="auto">
            <a:xfrm flipV="1">
              <a:off x="1346201" y="1178624"/>
              <a:ext cx="1159416" cy="6709"/>
            </a:xfrm>
            <a:prstGeom prst="line">
              <a:avLst/>
            </a:prstGeom>
            <a:solidFill>
              <a:schemeClr val="accent1"/>
            </a:solidFill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54" name="Straight Connector 53"/>
            <p:cNvCxnSpPr/>
            <p:nvPr/>
          </p:nvCxnSpPr>
          <p:spPr bwMode="auto">
            <a:xfrm flipH="1" flipV="1">
              <a:off x="1363128" y="1083732"/>
              <a:ext cx="1" cy="211666"/>
            </a:xfrm>
            <a:prstGeom prst="line">
              <a:avLst/>
            </a:prstGeom>
            <a:solidFill>
              <a:schemeClr val="accent1"/>
            </a:solidFill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55" name="Straight Connector 54"/>
            <p:cNvCxnSpPr/>
            <p:nvPr/>
          </p:nvCxnSpPr>
          <p:spPr bwMode="auto">
            <a:xfrm flipH="1" flipV="1">
              <a:off x="2497662" y="1075265"/>
              <a:ext cx="1" cy="211666"/>
            </a:xfrm>
            <a:prstGeom prst="line">
              <a:avLst/>
            </a:prstGeom>
            <a:solidFill>
              <a:schemeClr val="accent1"/>
            </a:solidFill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</p:grpSp>
      <p:grpSp>
        <p:nvGrpSpPr>
          <p:cNvPr id="56" name="Group 55"/>
          <p:cNvGrpSpPr/>
          <p:nvPr/>
        </p:nvGrpSpPr>
        <p:grpSpPr>
          <a:xfrm>
            <a:off x="2687756" y="1709221"/>
            <a:ext cx="653869" cy="244259"/>
            <a:chOff x="1346201" y="1075265"/>
            <a:chExt cx="1159416" cy="220133"/>
          </a:xfrm>
        </p:grpSpPr>
        <p:cxnSp>
          <p:nvCxnSpPr>
            <p:cNvPr id="57" name="Straight Connector 56"/>
            <p:cNvCxnSpPr/>
            <p:nvPr/>
          </p:nvCxnSpPr>
          <p:spPr bwMode="auto">
            <a:xfrm flipV="1">
              <a:off x="1346201" y="1178624"/>
              <a:ext cx="1159416" cy="6709"/>
            </a:xfrm>
            <a:prstGeom prst="line">
              <a:avLst/>
            </a:prstGeom>
            <a:solidFill>
              <a:schemeClr val="accent1"/>
            </a:solidFill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58" name="Straight Connector 57"/>
            <p:cNvCxnSpPr/>
            <p:nvPr/>
          </p:nvCxnSpPr>
          <p:spPr bwMode="auto">
            <a:xfrm flipH="1" flipV="1">
              <a:off x="1363128" y="1083732"/>
              <a:ext cx="1" cy="211666"/>
            </a:xfrm>
            <a:prstGeom prst="line">
              <a:avLst/>
            </a:prstGeom>
            <a:solidFill>
              <a:schemeClr val="accent1"/>
            </a:solidFill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59" name="Straight Connector 58"/>
            <p:cNvCxnSpPr/>
            <p:nvPr/>
          </p:nvCxnSpPr>
          <p:spPr bwMode="auto">
            <a:xfrm flipH="1" flipV="1">
              <a:off x="2497662" y="1075265"/>
              <a:ext cx="1" cy="211666"/>
            </a:xfrm>
            <a:prstGeom prst="line">
              <a:avLst/>
            </a:prstGeom>
            <a:solidFill>
              <a:schemeClr val="accent1"/>
            </a:solidFill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</p:grpSp>
      <p:sp>
        <p:nvSpPr>
          <p:cNvPr id="173" name="TextBox 172"/>
          <p:cNvSpPr txBox="1"/>
          <p:nvPr/>
        </p:nvSpPr>
        <p:spPr>
          <a:xfrm>
            <a:off x="753223" y="1156948"/>
            <a:ext cx="258000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0000FF"/>
                </a:solidFill>
              </a:rPr>
              <a:t>all copies bridged</a:t>
            </a:r>
            <a:endParaRPr lang="en-US" dirty="0">
              <a:solidFill>
                <a:srgbClr val="0000FF"/>
              </a:solidFill>
            </a:endParaRPr>
          </a:p>
        </p:txBody>
      </p:sp>
      <p:pic>
        <p:nvPicPr>
          <p:cNvPr id="86" name="Picture 85" descr="ResolveDogbone.pdf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4210"/>
          <a:stretch/>
        </p:blipFill>
        <p:spPr>
          <a:xfrm>
            <a:off x="9645533" y="1559812"/>
            <a:ext cx="4499575" cy="4108017"/>
          </a:xfrm>
          <a:prstGeom prst="rect">
            <a:avLst/>
          </a:prstGeom>
        </p:spPr>
      </p:pic>
      <p:sp>
        <p:nvSpPr>
          <p:cNvPr id="29" name="Line 3"/>
          <p:cNvSpPr>
            <a:spLocks noChangeShapeType="1"/>
          </p:cNvSpPr>
          <p:nvPr/>
        </p:nvSpPr>
        <p:spPr bwMode="auto">
          <a:xfrm>
            <a:off x="4610858" y="3748487"/>
            <a:ext cx="903776" cy="0"/>
          </a:xfrm>
          <a:prstGeom prst="line">
            <a:avLst/>
          </a:prstGeom>
          <a:noFill/>
          <a:ln w="76200" cmpd="sng">
            <a:solidFill>
              <a:srgbClr val="0000FF"/>
            </a:solidFill>
            <a:round/>
            <a:headEnd/>
            <a:tailEnd/>
          </a:ln>
          <a:effectLst/>
        </p:spPr>
        <p:txBody>
          <a:bodyPr/>
          <a:lstStyle/>
          <a:p>
            <a:pPr algn="ctr">
              <a:defRPr/>
            </a:pPr>
            <a:endParaRPr lang="en-US">
              <a:ln w="127000" cmpd="sng">
                <a:solidFill>
                  <a:schemeClr val="tx1"/>
                </a:solidFill>
              </a:ln>
              <a:latin typeface="Arial" pitchFamily="34" charset="0"/>
              <a:cs typeface="+mn-cs"/>
            </a:endParaRPr>
          </a:p>
        </p:txBody>
      </p:sp>
      <p:sp>
        <p:nvSpPr>
          <p:cNvPr id="32" name="Rectangle 31"/>
          <p:cNvSpPr>
            <a:spLocks noChangeArrowheads="1"/>
          </p:cNvSpPr>
          <p:nvPr/>
        </p:nvSpPr>
        <p:spPr bwMode="auto">
          <a:xfrm>
            <a:off x="6255395" y="4384483"/>
            <a:ext cx="466151" cy="187817"/>
          </a:xfrm>
          <a:prstGeom prst="rect">
            <a:avLst/>
          </a:prstGeom>
          <a:solidFill>
            <a:schemeClr val="bg2">
              <a:lumMod val="60000"/>
              <a:lumOff val="40000"/>
            </a:schemeClr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algn="ctr"/>
            <a:endParaRPr lang="en-US"/>
          </a:p>
        </p:txBody>
      </p:sp>
      <p:sp>
        <p:nvSpPr>
          <p:cNvPr id="33" name="Line 3"/>
          <p:cNvSpPr>
            <a:spLocks noChangeShapeType="1"/>
          </p:cNvSpPr>
          <p:nvPr/>
        </p:nvSpPr>
        <p:spPr bwMode="auto">
          <a:xfrm>
            <a:off x="7527696" y="3700367"/>
            <a:ext cx="578335" cy="0"/>
          </a:xfrm>
          <a:prstGeom prst="line">
            <a:avLst/>
          </a:prstGeom>
          <a:noFill/>
          <a:ln w="101600" cmpd="sng">
            <a:solidFill>
              <a:srgbClr val="FF00FF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>
              <a:ln w="127000" cmpd="sng">
                <a:solidFill>
                  <a:schemeClr val="tx1"/>
                </a:solidFill>
              </a:ln>
            </a:endParaRPr>
          </a:p>
        </p:txBody>
      </p:sp>
      <p:sp>
        <p:nvSpPr>
          <p:cNvPr id="34" name="Line 3"/>
          <p:cNvSpPr>
            <a:spLocks noChangeShapeType="1"/>
          </p:cNvSpPr>
          <p:nvPr/>
        </p:nvSpPr>
        <p:spPr bwMode="auto">
          <a:xfrm>
            <a:off x="4629751" y="4643307"/>
            <a:ext cx="820736" cy="0"/>
          </a:xfrm>
          <a:prstGeom prst="line">
            <a:avLst/>
          </a:prstGeom>
          <a:noFill/>
          <a:ln w="76200" cmpd="sng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 algn="ctr">
              <a:defRPr/>
            </a:pPr>
            <a:endParaRPr lang="en-US">
              <a:ln w="127000" cmpd="sng">
                <a:solidFill>
                  <a:schemeClr val="tx1"/>
                </a:solidFill>
              </a:ln>
              <a:latin typeface="Arial" pitchFamily="34" charset="0"/>
              <a:cs typeface="+mn-cs"/>
            </a:endParaRPr>
          </a:p>
        </p:txBody>
      </p:sp>
      <p:sp>
        <p:nvSpPr>
          <p:cNvPr id="36" name="Line 3"/>
          <p:cNvSpPr>
            <a:spLocks noChangeShapeType="1"/>
          </p:cNvSpPr>
          <p:nvPr/>
        </p:nvSpPr>
        <p:spPr bwMode="auto">
          <a:xfrm>
            <a:off x="7525351" y="5354507"/>
            <a:ext cx="820736" cy="0"/>
          </a:xfrm>
          <a:prstGeom prst="line">
            <a:avLst/>
          </a:prstGeom>
          <a:noFill/>
          <a:ln w="76200" cmpd="sng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 algn="ctr">
              <a:defRPr/>
            </a:pPr>
            <a:endParaRPr lang="en-US">
              <a:ln w="127000" cmpd="sng">
                <a:solidFill>
                  <a:schemeClr val="tx1"/>
                </a:solidFill>
              </a:ln>
              <a:latin typeface="Arial" pitchFamily="34" charset="0"/>
              <a:cs typeface="+mn-cs"/>
            </a:endParaRPr>
          </a:p>
        </p:txBody>
      </p:sp>
      <p:sp>
        <p:nvSpPr>
          <p:cNvPr id="38" name="Line 3"/>
          <p:cNvSpPr>
            <a:spLocks noChangeShapeType="1"/>
          </p:cNvSpPr>
          <p:nvPr/>
        </p:nvSpPr>
        <p:spPr bwMode="auto">
          <a:xfrm>
            <a:off x="4847996" y="5414867"/>
            <a:ext cx="578335" cy="0"/>
          </a:xfrm>
          <a:prstGeom prst="line">
            <a:avLst/>
          </a:prstGeom>
          <a:noFill/>
          <a:ln w="101600" cmpd="sng">
            <a:solidFill>
              <a:srgbClr val="FF00FF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>
              <a:ln w="127000" cmpd="sng">
                <a:solidFill>
                  <a:schemeClr val="tx1"/>
                </a:solidFill>
              </a:ln>
            </a:endParaRPr>
          </a:p>
        </p:txBody>
      </p:sp>
      <p:cxnSp>
        <p:nvCxnSpPr>
          <p:cNvPr id="39" name="Straight Arrow Connector 38"/>
          <p:cNvCxnSpPr/>
          <p:nvPr/>
        </p:nvCxnSpPr>
        <p:spPr bwMode="auto">
          <a:xfrm>
            <a:off x="5556955" y="3812822"/>
            <a:ext cx="653345" cy="492478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40" name="Straight Arrow Connector 39"/>
          <p:cNvCxnSpPr/>
          <p:nvPr/>
        </p:nvCxnSpPr>
        <p:spPr bwMode="auto">
          <a:xfrm>
            <a:off x="6699955" y="4612922"/>
            <a:ext cx="805745" cy="759178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41" name="Straight Arrow Connector 40"/>
          <p:cNvCxnSpPr/>
          <p:nvPr/>
        </p:nvCxnSpPr>
        <p:spPr bwMode="auto">
          <a:xfrm flipV="1">
            <a:off x="6750755" y="3759200"/>
            <a:ext cx="729545" cy="663222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42" name="Straight Arrow Connector 41"/>
          <p:cNvCxnSpPr/>
          <p:nvPr/>
        </p:nvCxnSpPr>
        <p:spPr bwMode="auto">
          <a:xfrm flipV="1">
            <a:off x="5448300" y="4635500"/>
            <a:ext cx="787400" cy="685800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43" name="Straight Arrow Connector 42"/>
          <p:cNvCxnSpPr/>
          <p:nvPr/>
        </p:nvCxnSpPr>
        <p:spPr bwMode="auto">
          <a:xfrm flipV="1">
            <a:off x="5442655" y="4457700"/>
            <a:ext cx="767645" cy="180622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44" name="Straight Arrow Connector 43"/>
          <p:cNvCxnSpPr/>
          <p:nvPr/>
        </p:nvCxnSpPr>
        <p:spPr bwMode="auto">
          <a:xfrm>
            <a:off x="6738055" y="4485922"/>
            <a:ext cx="793045" cy="124178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46" name="Line 3"/>
          <p:cNvSpPr>
            <a:spLocks noChangeShapeType="1"/>
          </p:cNvSpPr>
          <p:nvPr/>
        </p:nvSpPr>
        <p:spPr bwMode="auto">
          <a:xfrm>
            <a:off x="7515703" y="4572030"/>
            <a:ext cx="820736" cy="0"/>
          </a:xfrm>
          <a:prstGeom prst="line">
            <a:avLst/>
          </a:prstGeom>
          <a:noFill/>
          <a:ln w="76200" cmpd="sng">
            <a:solidFill>
              <a:srgbClr val="FF6600"/>
            </a:solidFill>
            <a:round/>
            <a:headEnd/>
            <a:tailEnd/>
          </a:ln>
          <a:effectLst/>
        </p:spPr>
        <p:txBody>
          <a:bodyPr/>
          <a:lstStyle/>
          <a:p>
            <a:pPr algn="ctr">
              <a:defRPr/>
            </a:pPr>
            <a:endParaRPr lang="en-US">
              <a:ln w="127000" cmpd="sng">
                <a:solidFill>
                  <a:schemeClr val="tx1"/>
                </a:solidFill>
              </a:ln>
              <a:latin typeface="Arial" pitchFamily="34" charset="0"/>
              <a:cs typeface="+mn-cs"/>
            </a:endParaRPr>
          </a:p>
        </p:txBody>
      </p:sp>
      <p:sp>
        <p:nvSpPr>
          <p:cNvPr id="13" name="Oval 12"/>
          <p:cNvSpPr/>
          <p:nvPr/>
        </p:nvSpPr>
        <p:spPr bwMode="auto">
          <a:xfrm>
            <a:off x="4140200" y="3098800"/>
            <a:ext cx="4673600" cy="2806700"/>
          </a:xfrm>
          <a:prstGeom prst="ellipse">
            <a:avLst/>
          </a:prstGeom>
          <a:noFill/>
          <a:ln w="9525" cap="flat" cmpd="sng" algn="ctr">
            <a:solidFill>
              <a:schemeClr val="tx1"/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cxnSp>
        <p:nvCxnSpPr>
          <p:cNvPr id="49" name="Straight Arrow Connector 48"/>
          <p:cNvCxnSpPr/>
          <p:nvPr/>
        </p:nvCxnSpPr>
        <p:spPr bwMode="auto">
          <a:xfrm flipV="1">
            <a:off x="4178300" y="5486400"/>
            <a:ext cx="723900" cy="127000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51" name="Straight Arrow Connector 50"/>
          <p:cNvCxnSpPr/>
          <p:nvPr/>
        </p:nvCxnSpPr>
        <p:spPr bwMode="auto">
          <a:xfrm flipV="1">
            <a:off x="3810000" y="4648200"/>
            <a:ext cx="762000" cy="12700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60" name="Straight Arrow Connector 59"/>
          <p:cNvCxnSpPr/>
          <p:nvPr/>
        </p:nvCxnSpPr>
        <p:spPr bwMode="auto">
          <a:xfrm>
            <a:off x="4102100" y="3644900"/>
            <a:ext cx="558800" cy="88900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61" name="Straight Arrow Connector 60"/>
          <p:cNvCxnSpPr/>
          <p:nvPr/>
        </p:nvCxnSpPr>
        <p:spPr bwMode="auto">
          <a:xfrm>
            <a:off x="8356600" y="5397500"/>
            <a:ext cx="482600" cy="215900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62" name="Straight Arrow Connector 61"/>
          <p:cNvCxnSpPr/>
          <p:nvPr/>
        </p:nvCxnSpPr>
        <p:spPr bwMode="auto">
          <a:xfrm flipV="1">
            <a:off x="8369300" y="4114800"/>
            <a:ext cx="495300" cy="457200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63" name="Straight Arrow Connector 62"/>
          <p:cNvCxnSpPr/>
          <p:nvPr/>
        </p:nvCxnSpPr>
        <p:spPr bwMode="auto">
          <a:xfrm flipV="1">
            <a:off x="8089900" y="3644900"/>
            <a:ext cx="584200" cy="25400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20" name="TextBox 19"/>
          <p:cNvSpPr txBox="1"/>
          <p:nvPr/>
        </p:nvSpPr>
        <p:spPr>
          <a:xfrm>
            <a:off x="4419600" y="2387600"/>
            <a:ext cx="412164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neighborhood of triple repeat</a:t>
            </a:r>
            <a:endParaRPr lang="en-US" dirty="0"/>
          </a:p>
        </p:txBody>
      </p:sp>
      <p:grpSp>
        <p:nvGrpSpPr>
          <p:cNvPr id="64" name="Group 63"/>
          <p:cNvGrpSpPr/>
          <p:nvPr/>
        </p:nvGrpSpPr>
        <p:grpSpPr>
          <a:xfrm>
            <a:off x="5566327" y="4240750"/>
            <a:ext cx="1854200" cy="251680"/>
            <a:chOff x="1346201" y="1075265"/>
            <a:chExt cx="1159416" cy="220133"/>
          </a:xfrm>
        </p:grpSpPr>
        <p:cxnSp>
          <p:nvCxnSpPr>
            <p:cNvPr id="65" name="Straight Connector 64"/>
            <p:cNvCxnSpPr/>
            <p:nvPr/>
          </p:nvCxnSpPr>
          <p:spPr bwMode="auto">
            <a:xfrm flipV="1">
              <a:off x="1346201" y="1178624"/>
              <a:ext cx="1159416" cy="6709"/>
            </a:xfrm>
            <a:prstGeom prst="line">
              <a:avLst/>
            </a:prstGeom>
            <a:solidFill>
              <a:schemeClr val="accent1"/>
            </a:solidFill>
            <a:ln w="571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70" name="Straight Connector 69"/>
            <p:cNvCxnSpPr/>
            <p:nvPr/>
          </p:nvCxnSpPr>
          <p:spPr bwMode="auto">
            <a:xfrm flipH="1" flipV="1">
              <a:off x="1363128" y="1083732"/>
              <a:ext cx="1" cy="211666"/>
            </a:xfrm>
            <a:prstGeom prst="line">
              <a:avLst/>
            </a:prstGeom>
            <a:solidFill>
              <a:schemeClr val="accent1"/>
            </a:solidFill>
            <a:ln w="571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71" name="Straight Connector 70"/>
            <p:cNvCxnSpPr/>
            <p:nvPr/>
          </p:nvCxnSpPr>
          <p:spPr bwMode="auto">
            <a:xfrm flipH="1" flipV="1">
              <a:off x="2497662" y="1075265"/>
              <a:ext cx="1" cy="211666"/>
            </a:xfrm>
            <a:prstGeom prst="line">
              <a:avLst/>
            </a:prstGeom>
            <a:solidFill>
              <a:schemeClr val="accent1"/>
            </a:solidFill>
            <a:ln w="571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</p:grpSp>
      <p:grpSp>
        <p:nvGrpSpPr>
          <p:cNvPr id="23" name="Group 22"/>
          <p:cNvGrpSpPr/>
          <p:nvPr/>
        </p:nvGrpSpPr>
        <p:grpSpPr>
          <a:xfrm>
            <a:off x="6033369" y="4701119"/>
            <a:ext cx="989435" cy="361607"/>
            <a:chOff x="5777043" y="2050544"/>
            <a:chExt cx="989435" cy="361607"/>
          </a:xfrm>
        </p:grpSpPr>
        <p:cxnSp>
          <p:nvCxnSpPr>
            <p:cNvPr id="81" name="Straight Connector 80"/>
            <p:cNvCxnSpPr/>
            <p:nvPr/>
          </p:nvCxnSpPr>
          <p:spPr bwMode="auto">
            <a:xfrm flipV="1">
              <a:off x="6583034" y="2207468"/>
              <a:ext cx="183444" cy="155222"/>
            </a:xfrm>
            <a:prstGeom prst="line">
              <a:avLst/>
            </a:prstGeom>
            <a:solidFill>
              <a:schemeClr val="accent1"/>
            </a:solidFill>
            <a:ln w="571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82" name="Straight Connector 81"/>
            <p:cNvCxnSpPr/>
            <p:nvPr/>
          </p:nvCxnSpPr>
          <p:spPr bwMode="auto">
            <a:xfrm flipH="1" flipV="1">
              <a:off x="5777043" y="2224040"/>
              <a:ext cx="202921" cy="188111"/>
            </a:xfrm>
            <a:prstGeom prst="line">
              <a:avLst/>
            </a:prstGeom>
            <a:solidFill>
              <a:schemeClr val="accent1"/>
            </a:solidFill>
            <a:ln w="571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sp>
          <p:nvSpPr>
            <p:cNvPr id="22" name="Freeform 21"/>
            <p:cNvSpPr/>
            <p:nvPr/>
          </p:nvSpPr>
          <p:spPr>
            <a:xfrm>
              <a:off x="5865556" y="2050544"/>
              <a:ext cx="798925" cy="233029"/>
            </a:xfrm>
            <a:custGeom>
              <a:avLst/>
              <a:gdLst>
                <a:gd name="connsiteX0" fmla="*/ 0 w 559257"/>
                <a:gd name="connsiteY0" fmla="*/ 163123 h 163123"/>
                <a:gd name="connsiteX1" fmla="*/ 99035 w 559257"/>
                <a:gd name="connsiteY1" fmla="*/ 17487 h 163123"/>
                <a:gd name="connsiteX2" fmla="*/ 279629 w 559257"/>
                <a:gd name="connsiteY2" fmla="*/ 5837 h 163123"/>
                <a:gd name="connsiteX3" fmla="*/ 407792 w 559257"/>
                <a:gd name="connsiteY3" fmla="*/ 46615 h 163123"/>
                <a:gd name="connsiteX4" fmla="*/ 559257 w 559257"/>
                <a:gd name="connsiteY4" fmla="*/ 163123 h 1631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59257" h="163123">
                  <a:moveTo>
                    <a:pt x="0" y="163123"/>
                  </a:moveTo>
                  <a:cubicBezTo>
                    <a:pt x="26215" y="103412"/>
                    <a:pt x="52430" y="43701"/>
                    <a:pt x="99035" y="17487"/>
                  </a:cubicBezTo>
                  <a:cubicBezTo>
                    <a:pt x="145640" y="-8727"/>
                    <a:pt x="228169" y="982"/>
                    <a:pt x="279629" y="5837"/>
                  </a:cubicBezTo>
                  <a:cubicBezTo>
                    <a:pt x="331089" y="10692"/>
                    <a:pt x="361188" y="20401"/>
                    <a:pt x="407792" y="46615"/>
                  </a:cubicBezTo>
                  <a:cubicBezTo>
                    <a:pt x="454396" y="72829"/>
                    <a:pt x="559257" y="163123"/>
                    <a:pt x="559257" y="163123"/>
                  </a:cubicBezTo>
                </a:path>
              </a:pathLst>
            </a:custGeom>
            <a:ln w="57150" cmpd="sng">
              <a:solidFill>
                <a:schemeClr val="tx1"/>
              </a:solidFill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</a:endParaRPr>
            </a:p>
          </p:txBody>
        </p:sp>
      </p:grpSp>
      <p:grpSp>
        <p:nvGrpSpPr>
          <p:cNvPr id="84" name="Group 83"/>
          <p:cNvGrpSpPr/>
          <p:nvPr/>
        </p:nvGrpSpPr>
        <p:grpSpPr>
          <a:xfrm flipV="1">
            <a:off x="6086734" y="3874845"/>
            <a:ext cx="989435" cy="361607"/>
            <a:chOff x="5777043" y="2050544"/>
            <a:chExt cx="989435" cy="361607"/>
          </a:xfrm>
        </p:grpSpPr>
        <p:cxnSp>
          <p:nvCxnSpPr>
            <p:cNvPr id="85" name="Straight Connector 84"/>
            <p:cNvCxnSpPr/>
            <p:nvPr/>
          </p:nvCxnSpPr>
          <p:spPr bwMode="auto">
            <a:xfrm flipV="1">
              <a:off x="6583034" y="2207468"/>
              <a:ext cx="183444" cy="155222"/>
            </a:xfrm>
            <a:prstGeom prst="line">
              <a:avLst/>
            </a:prstGeom>
            <a:solidFill>
              <a:schemeClr val="accent1"/>
            </a:solidFill>
            <a:ln w="571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87" name="Straight Connector 86"/>
            <p:cNvCxnSpPr/>
            <p:nvPr/>
          </p:nvCxnSpPr>
          <p:spPr bwMode="auto">
            <a:xfrm flipH="1" flipV="1">
              <a:off x="5777043" y="2224040"/>
              <a:ext cx="202921" cy="188111"/>
            </a:xfrm>
            <a:prstGeom prst="line">
              <a:avLst/>
            </a:prstGeom>
            <a:solidFill>
              <a:schemeClr val="accent1"/>
            </a:solidFill>
            <a:ln w="571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sp>
          <p:nvSpPr>
            <p:cNvPr id="88" name="Freeform 87"/>
            <p:cNvSpPr/>
            <p:nvPr/>
          </p:nvSpPr>
          <p:spPr>
            <a:xfrm>
              <a:off x="5865556" y="2050544"/>
              <a:ext cx="798925" cy="233029"/>
            </a:xfrm>
            <a:custGeom>
              <a:avLst/>
              <a:gdLst>
                <a:gd name="connsiteX0" fmla="*/ 0 w 559257"/>
                <a:gd name="connsiteY0" fmla="*/ 163123 h 163123"/>
                <a:gd name="connsiteX1" fmla="*/ 99035 w 559257"/>
                <a:gd name="connsiteY1" fmla="*/ 17487 h 163123"/>
                <a:gd name="connsiteX2" fmla="*/ 279629 w 559257"/>
                <a:gd name="connsiteY2" fmla="*/ 5837 h 163123"/>
                <a:gd name="connsiteX3" fmla="*/ 407792 w 559257"/>
                <a:gd name="connsiteY3" fmla="*/ 46615 h 163123"/>
                <a:gd name="connsiteX4" fmla="*/ 559257 w 559257"/>
                <a:gd name="connsiteY4" fmla="*/ 163123 h 1631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59257" h="163123">
                  <a:moveTo>
                    <a:pt x="0" y="163123"/>
                  </a:moveTo>
                  <a:cubicBezTo>
                    <a:pt x="26215" y="103412"/>
                    <a:pt x="52430" y="43701"/>
                    <a:pt x="99035" y="17487"/>
                  </a:cubicBezTo>
                  <a:cubicBezTo>
                    <a:pt x="145640" y="-8727"/>
                    <a:pt x="228169" y="982"/>
                    <a:pt x="279629" y="5837"/>
                  </a:cubicBezTo>
                  <a:cubicBezTo>
                    <a:pt x="331089" y="10692"/>
                    <a:pt x="361188" y="20401"/>
                    <a:pt x="407792" y="46615"/>
                  </a:cubicBezTo>
                  <a:cubicBezTo>
                    <a:pt x="454396" y="72829"/>
                    <a:pt x="559257" y="163123"/>
                    <a:pt x="559257" y="163123"/>
                  </a:cubicBezTo>
                </a:path>
              </a:pathLst>
            </a:custGeom>
            <a:ln w="57150" cmpd="sng">
              <a:solidFill>
                <a:schemeClr val="tx1"/>
              </a:solidFill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</a:endParaRPr>
            </a:p>
          </p:txBody>
        </p:sp>
      </p:grpSp>
      <p:cxnSp>
        <p:nvCxnSpPr>
          <p:cNvPr id="89" name="Straight Arrow Connector 88"/>
          <p:cNvCxnSpPr/>
          <p:nvPr/>
        </p:nvCxnSpPr>
        <p:spPr bwMode="auto">
          <a:xfrm flipV="1">
            <a:off x="5534316" y="3565170"/>
            <a:ext cx="658292" cy="163112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90" name="Straight Arrow Connector 89"/>
          <p:cNvCxnSpPr/>
          <p:nvPr/>
        </p:nvCxnSpPr>
        <p:spPr bwMode="auto">
          <a:xfrm>
            <a:off x="6728563" y="3524392"/>
            <a:ext cx="780629" cy="122335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91" name="Rectangle 90"/>
          <p:cNvSpPr>
            <a:spLocks noChangeArrowheads="1"/>
          </p:cNvSpPr>
          <p:nvPr/>
        </p:nvSpPr>
        <p:spPr bwMode="auto">
          <a:xfrm>
            <a:off x="6221376" y="3435875"/>
            <a:ext cx="466151" cy="187817"/>
          </a:xfrm>
          <a:prstGeom prst="rect">
            <a:avLst/>
          </a:prstGeom>
          <a:solidFill>
            <a:schemeClr val="bg2">
              <a:lumMod val="60000"/>
              <a:lumOff val="40000"/>
            </a:schemeClr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algn="ctr"/>
            <a:endParaRPr lang="en-US"/>
          </a:p>
        </p:txBody>
      </p:sp>
      <p:cxnSp>
        <p:nvCxnSpPr>
          <p:cNvPr id="92" name="Straight Arrow Connector 91"/>
          <p:cNvCxnSpPr/>
          <p:nvPr/>
        </p:nvCxnSpPr>
        <p:spPr bwMode="auto">
          <a:xfrm>
            <a:off x="6794099" y="5365342"/>
            <a:ext cx="744221" cy="34841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93" name="Straight Arrow Connector 92"/>
          <p:cNvCxnSpPr/>
          <p:nvPr/>
        </p:nvCxnSpPr>
        <p:spPr bwMode="auto">
          <a:xfrm flipV="1">
            <a:off x="5452757" y="5352964"/>
            <a:ext cx="830482" cy="93823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94" name="Rectangle 93"/>
          <p:cNvSpPr>
            <a:spLocks noChangeArrowheads="1"/>
          </p:cNvSpPr>
          <p:nvPr/>
        </p:nvSpPr>
        <p:spPr bwMode="auto">
          <a:xfrm>
            <a:off x="6308760" y="5288365"/>
            <a:ext cx="466151" cy="187817"/>
          </a:xfrm>
          <a:prstGeom prst="rect">
            <a:avLst/>
          </a:prstGeom>
          <a:solidFill>
            <a:schemeClr val="bg2">
              <a:lumMod val="60000"/>
              <a:lumOff val="40000"/>
            </a:schemeClr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algn="ctr"/>
            <a:endParaRPr lang="en-US"/>
          </a:p>
        </p:txBody>
      </p:sp>
      <p:sp>
        <p:nvSpPr>
          <p:cNvPr id="96" name="TextBox 95"/>
          <p:cNvSpPr txBox="1"/>
          <p:nvPr/>
        </p:nvSpPr>
        <p:spPr>
          <a:xfrm>
            <a:off x="508118" y="5586652"/>
            <a:ext cx="258000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all copies bridged</a:t>
            </a:r>
            <a:endParaRPr lang="en-US" dirty="0"/>
          </a:p>
        </p:txBody>
      </p:sp>
      <p:pic>
        <p:nvPicPr>
          <p:cNvPr id="95" name="Picture 94" descr="latex-image-1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0970" y="6118078"/>
            <a:ext cx="363927" cy="231590"/>
          </a:xfrm>
          <a:prstGeom prst="rect">
            <a:avLst/>
          </a:prstGeom>
        </p:spPr>
      </p:pic>
      <p:sp>
        <p:nvSpPr>
          <p:cNvPr id="98" name="TextBox 97"/>
          <p:cNvSpPr txBox="1"/>
          <p:nvPr/>
        </p:nvSpPr>
        <p:spPr>
          <a:xfrm>
            <a:off x="903098" y="5995893"/>
            <a:ext cx="307578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resolve repeat </a:t>
            </a:r>
            <a:r>
              <a:rPr lang="en-US" dirty="0" smtClean="0">
                <a:solidFill>
                  <a:srgbClr val="FF0000"/>
                </a:solidFill>
              </a:rPr>
              <a:t>locally</a:t>
            </a:r>
            <a:endParaRPr lang="en-US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301239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68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71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74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0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91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9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6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9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9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00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2" fill="hold">
                      <p:stCondLst>
                        <p:cond delay="indefinite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3" grpId="0"/>
      <p:bldP spid="29" grpId="0" animBg="1"/>
      <p:bldP spid="32" grpId="0" animBg="1"/>
      <p:bldP spid="33" grpId="0" animBg="1"/>
      <p:bldP spid="34" grpId="0" animBg="1"/>
      <p:bldP spid="36" grpId="0" animBg="1"/>
      <p:bldP spid="38" grpId="0" animBg="1"/>
      <p:bldP spid="46" grpId="0" animBg="1"/>
      <p:bldP spid="13" grpId="0" animBg="1"/>
      <p:bldP spid="20" grpId="0"/>
      <p:bldP spid="91" grpId="0" animBg="1"/>
      <p:bldP spid="94" grpId="0" animBg="1"/>
      <p:bldP spid="96" grpId="0"/>
      <p:bldP spid="98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" y="59269"/>
            <a:ext cx="6773332" cy="762000"/>
          </a:xfrm>
        </p:spPr>
        <p:txBody>
          <a:bodyPr/>
          <a:lstStyle/>
          <a:p>
            <a:pPr algn="l"/>
            <a:r>
              <a:rPr lang="en-US" dirty="0" err="1" smtClean="0"/>
              <a:t>Multibridging</a:t>
            </a:r>
            <a:r>
              <a:rPr lang="en-US" dirty="0" smtClean="0"/>
              <a:t> De-</a:t>
            </a:r>
            <a:r>
              <a:rPr lang="en-US" dirty="0" err="1" smtClean="0"/>
              <a:t>Brujin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254480" y="1091608"/>
            <a:ext cx="6932226" cy="1200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CMU Bright Roman"/>
                <a:cs typeface="CMU Bright Roman"/>
              </a:rPr>
              <a:t>Theorem:</a:t>
            </a:r>
          </a:p>
          <a:p>
            <a:endParaRPr lang="en-US" dirty="0" smtClean="0">
              <a:latin typeface="CMU Bright Roman"/>
              <a:cs typeface="CMU Bright Roman"/>
            </a:endParaRPr>
          </a:p>
          <a:p>
            <a:r>
              <a:rPr lang="en-US" dirty="0" smtClean="0">
                <a:latin typeface="CMU Bright Roman"/>
                <a:cs typeface="CMU Bright Roman"/>
              </a:rPr>
              <a:t>Original sequence is </a:t>
            </a:r>
            <a:r>
              <a:rPr lang="en-US" dirty="0" err="1" smtClean="0">
                <a:latin typeface="CMU Bright Roman"/>
                <a:cs typeface="CMU Bright Roman"/>
              </a:rPr>
              <a:t>reconstructable</a:t>
            </a:r>
            <a:r>
              <a:rPr lang="en-US" dirty="0" smtClean="0">
                <a:latin typeface="CMU Bright Roman"/>
                <a:cs typeface="CMU Bright Roman"/>
              </a:rPr>
              <a:t> if: 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2050572" y="2958828"/>
            <a:ext cx="5967349" cy="1200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CMU Bright Roman"/>
                <a:cs typeface="CMU Bright Roman"/>
              </a:rPr>
              <a:t> </a:t>
            </a:r>
            <a:r>
              <a:rPr lang="en-US" dirty="0" smtClean="0">
                <a:latin typeface="CMU Bright Roman"/>
                <a:cs typeface="CMU Bright Roman"/>
              </a:rPr>
              <a:t>2. interleaved repeats are (single) bridged</a:t>
            </a:r>
          </a:p>
          <a:p>
            <a:endParaRPr lang="en-US" dirty="0">
              <a:latin typeface="CMU Bright Roman"/>
              <a:cs typeface="CMU Bright Roman"/>
            </a:endParaRPr>
          </a:p>
          <a:p>
            <a:r>
              <a:rPr lang="en-US" dirty="0" smtClean="0">
                <a:latin typeface="CMU Bright Roman"/>
                <a:cs typeface="CMU Bright Roman"/>
              </a:rPr>
              <a:t> 3. coverage</a:t>
            </a:r>
            <a:endParaRPr lang="en-US" dirty="0">
              <a:latin typeface="CMU Bright Roman"/>
              <a:cs typeface="CMU Bright Roman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132322" y="2384189"/>
            <a:ext cx="435903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CMU Bright Roman"/>
                <a:cs typeface="CMU Bright Roman"/>
              </a:rPr>
              <a:t>1</a:t>
            </a:r>
            <a:r>
              <a:rPr lang="en-US" dirty="0" smtClean="0">
                <a:latin typeface="CMU Bright Roman"/>
                <a:cs typeface="CMU Bright Roman"/>
              </a:rPr>
              <a:t>. triple repeats are </a:t>
            </a:r>
            <a:r>
              <a:rPr lang="en-US" dirty="0" smtClean="0">
                <a:solidFill>
                  <a:srgbClr val="FF0000"/>
                </a:solidFill>
                <a:latin typeface="CMU Bright Roman"/>
                <a:cs typeface="CMU Bright Roman"/>
              </a:rPr>
              <a:t>all-bridged</a:t>
            </a:r>
            <a:endParaRPr lang="en-US" dirty="0">
              <a:solidFill>
                <a:srgbClr val="FF0000"/>
              </a:solidFill>
              <a:latin typeface="CMU Bright Roman"/>
              <a:cs typeface="CMU Bright Roman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347530" y="4232339"/>
            <a:ext cx="8542469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dirty="0" smtClean="0"/>
              <a:t>Necessary conditions for ANY algorithm:</a:t>
            </a:r>
          </a:p>
          <a:p>
            <a:pPr algn="l"/>
            <a:endParaRPr lang="en-US" dirty="0"/>
          </a:p>
          <a:p>
            <a:pPr marL="2286000" lvl="4" indent="-457200" algn="l">
              <a:buAutoNum type="arabicPeriod"/>
            </a:pPr>
            <a:r>
              <a:rPr lang="en-US" dirty="0" smtClean="0"/>
              <a:t>triple repeats are </a:t>
            </a:r>
            <a:r>
              <a:rPr lang="en-US" dirty="0" smtClean="0">
                <a:solidFill>
                  <a:srgbClr val="0000FF"/>
                </a:solidFill>
              </a:rPr>
              <a:t>(single) bridged</a:t>
            </a:r>
          </a:p>
          <a:p>
            <a:pPr marL="457200" indent="-457200" algn="l">
              <a:buAutoNum type="arabicPeriod"/>
            </a:pPr>
            <a:endParaRPr lang="en-US" dirty="0"/>
          </a:p>
          <a:p>
            <a:pPr marL="2286000" lvl="4" indent="-457200" algn="l">
              <a:buAutoNum type="arabicPeriod"/>
            </a:pPr>
            <a:r>
              <a:rPr lang="en-US" dirty="0"/>
              <a:t>i</a:t>
            </a:r>
            <a:r>
              <a:rPr lang="en-US" dirty="0" smtClean="0"/>
              <a:t>nterleaved repeats are (single) bridged. </a:t>
            </a:r>
          </a:p>
          <a:p>
            <a:pPr marL="2286000" lvl="4" indent="-457200" algn="l">
              <a:buAutoNum type="arabicPeriod"/>
            </a:pPr>
            <a:endParaRPr lang="en-US" dirty="0"/>
          </a:p>
          <a:p>
            <a:pPr marL="2286000" lvl="4" indent="-457200" algn="l">
              <a:buAutoNum type="arabicPeriod"/>
            </a:pPr>
            <a:r>
              <a:rPr lang="en-US" dirty="0" smtClean="0"/>
              <a:t>coverage.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5944181" y="1110888"/>
            <a:ext cx="297364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latin typeface="CMU Bright Roman"/>
                <a:cs typeface="CMU Bright Roman"/>
              </a:rPr>
              <a:t>(</a:t>
            </a:r>
            <a:r>
              <a:rPr lang="en-US" sz="2000" dirty="0" err="1" smtClean="0">
                <a:latin typeface="CMU Bright Roman"/>
                <a:cs typeface="CMU Bright Roman"/>
              </a:rPr>
              <a:t>Bresler</a:t>
            </a:r>
            <a:r>
              <a:rPr lang="en-US" sz="2000" dirty="0" smtClean="0">
                <a:latin typeface="CMU Bright Roman"/>
                <a:cs typeface="CMU Bright Roman"/>
              </a:rPr>
              <a:t>, </a:t>
            </a:r>
            <a:r>
              <a:rPr lang="en-US" sz="2000" dirty="0" err="1" smtClean="0">
                <a:latin typeface="CMU Bright Roman"/>
                <a:cs typeface="CMU Bright Roman"/>
              </a:rPr>
              <a:t>Bresler</a:t>
            </a:r>
            <a:r>
              <a:rPr lang="en-US" sz="2000" dirty="0" smtClean="0">
                <a:latin typeface="CMU Bright Roman"/>
                <a:cs typeface="CMU Bright Roman"/>
              </a:rPr>
              <a:t> &amp; T. 12)</a:t>
            </a:r>
            <a:endParaRPr lang="en-US" sz="2000" dirty="0">
              <a:latin typeface="CMU Bright Roman"/>
              <a:cs typeface="CMU Bright Roman"/>
            </a:endParaRPr>
          </a:p>
        </p:txBody>
      </p:sp>
    </p:spTree>
    <p:extLst>
      <p:ext uri="{BB962C8B-B14F-4D97-AF65-F5344CB8AC3E}">
        <p14:creationId xmlns:p14="http://schemas.microsoft.com/office/powerpoint/2010/main" val="2893329857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Ch19multiBR.pd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10100" y="2335602"/>
            <a:ext cx="4533900" cy="3963598"/>
          </a:xfrm>
          <a:prstGeom prst="rect">
            <a:avLst/>
          </a:prstGeom>
        </p:spPr>
      </p:pic>
      <p:pic>
        <p:nvPicPr>
          <p:cNvPr id="55298" name="Picture 4" descr="a_ell.eps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0" y="2622550"/>
            <a:ext cx="4386263" cy="35036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" name="TextBox 14"/>
          <p:cNvSpPr txBox="1">
            <a:spLocks noChangeArrowheads="1"/>
          </p:cNvSpPr>
          <p:nvPr/>
        </p:nvSpPr>
        <p:spPr bwMode="auto">
          <a:xfrm>
            <a:off x="1506538" y="3743325"/>
            <a:ext cx="3016250" cy="6778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sz="1800">
                <a:solidFill>
                  <a:srgbClr val="FF0000"/>
                </a:solidFill>
              </a:rPr>
              <a:t>longest interleaved repeats</a:t>
            </a:r>
          </a:p>
          <a:p>
            <a:pPr algn="ctr"/>
            <a:r>
              <a:rPr lang="en-US" sz="1800">
                <a:solidFill>
                  <a:srgbClr val="FF0000"/>
                </a:solidFill>
              </a:rPr>
              <a:t>at length </a:t>
            </a:r>
            <a:r>
              <a:rPr lang="en-US" sz="2000">
                <a:solidFill>
                  <a:srgbClr val="FF0000"/>
                </a:solidFill>
              </a:rPr>
              <a:t>2248 </a:t>
            </a:r>
          </a:p>
        </p:txBody>
      </p:sp>
      <p:cxnSp>
        <p:nvCxnSpPr>
          <p:cNvPr id="16" name="Straight Arrow Connector 15"/>
          <p:cNvCxnSpPr>
            <a:cxnSpLocks noChangeShapeType="1"/>
          </p:cNvCxnSpPr>
          <p:nvPr/>
        </p:nvCxnSpPr>
        <p:spPr bwMode="auto">
          <a:xfrm>
            <a:off x="3151188" y="4400550"/>
            <a:ext cx="3630612" cy="1720850"/>
          </a:xfrm>
          <a:prstGeom prst="straightConnector1">
            <a:avLst/>
          </a:prstGeom>
          <a:noFill/>
          <a:ln w="19050" cmpd="sng" algn="ctr">
            <a:solidFill>
              <a:srgbClr val="FF0000"/>
            </a:solidFill>
            <a:round/>
            <a:headEnd/>
            <a:tailEnd type="arrow" w="med" len="med"/>
          </a:ln>
        </p:spPr>
      </p:cxnSp>
      <p:cxnSp>
        <p:nvCxnSpPr>
          <p:cNvPr id="18" name="Straight Arrow Connector 17"/>
          <p:cNvCxnSpPr>
            <a:cxnSpLocks noChangeShapeType="1"/>
          </p:cNvCxnSpPr>
          <p:nvPr/>
        </p:nvCxnSpPr>
        <p:spPr bwMode="auto">
          <a:xfrm flipH="1">
            <a:off x="2441575" y="4430713"/>
            <a:ext cx="463550" cy="1406525"/>
          </a:xfrm>
          <a:prstGeom prst="straightConnector1">
            <a:avLst/>
          </a:prstGeom>
          <a:noFill/>
          <a:ln w="19050" cmpd="sng" algn="ctr">
            <a:solidFill>
              <a:srgbClr val="FF0000"/>
            </a:solidFill>
            <a:round/>
            <a:headEnd/>
            <a:tailEnd type="arrow" w="med" len="med"/>
          </a:ln>
        </p:spPr>
      </p:cxnSp>
      <p:cxnSp>
        <p:nvCxnSpPr>
          <p:cNvPr id="22" name="Straight Arrow Connector 21"/>
          <p:cNvCxnSpPr>
            <a:cxnSpLocks noChangeShapeType="1"/>
          </p:cNvCxnSpPr>
          <p:nvPr/>
        </p:nvCxnSpPr>
        <p:spPr bwMode="auto">
          <a:xfrm>
            <a:off x="2933700" y="4440238"/>
            <a:ext cx="620713" cy="1358900"/>
          </a:xfrm>
          <a:prstGeom prst="straightConnector1">
            <a:avLst/>
          </a:prstGeom>
          <a:noFill/>
          <a:ln w="19050" cmpd="sng" algn="ctr">
            <a:solidFill>
              <a:srgbClr val="FF0000"/>
            </a:solidFill>
            <a:round/>
            <a:headEnd/>
            <a:tailEnd type="arrow" w="med" len="med"/>
          </a:ln>
        </p:spPr>
      </p:cxnSp>
      <p:grpSp>
        <p:nvGrpSpPr>
          <p:cNvPr id="36" name="Group 27"/>
          <p:cNvGrpSpPr>
            <a:grpSpLocks/>
          </p:cNvGrpSpPr>
          <p:nvPr/>
        </p:nvGrpSpPr>
        <p:grpSpPr bwMode="auto">
          <a:xfrm>
            <a:off x="5000549" y="2517314"/>
            <a:ext cx="1680530" cy="1051436"/>
            <a:chOff x="4720799" y="3648040"/>
            <a:chExt cx="1680662" cy="1051758"/>
          </a:xfrm>
        </p:grpSpPr>
        <p:sp>
          <p:nvSpPr>
            <p:cNvPr id="55314" name="TextBox 36"/>
            <p:cNvSpPr txBox="1">
              <a:spLocks noChangeArrowheads="1"/>
            </p:cNvSpPr>
            <p:nvPr/>
          </p:nvSpPr>
          <p:spPr bwMode="auto">
            <a:xfrm>
              <a:off x="4720799" y="3648040"/>
              <a:ext cx="1235249" cy="64652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r>
                <a:rPr lang="en-US" sz="1800" dirty="0" smtClean="0">
                  <a:solidFill>
                    <a:srgbClr val="000000"/>
                  </a:solidFill>
                </a:rPr>
                <a:t>lower bound</a:t>
              </a:r>
              <a:endParaRPr lang="en-US" sz="1800" dirty="0">
                <a:solidFill>
                  <a:srgbClr val="000000"/>
                </a:solidFill>
              </a:endParaRPr>
            </a:p>
          </p:txBody>
        </p:sp>
        <p:cxnSp>
          <p:nvCxnSpPr>
            <p:cNvPr id="55315" name="Straight Arrow Connector 37"/>
            <p:cNvCxnSpPr>
              <a:cxnSpLocks noChangeShapeType="1"/>
            </p:cNvCxnSpPr>
            <p:nvPr/>
          </p:nvCxnSpPr>
          <p:spPr bwMode="auto">
            <a:xfrm>
              <a:off x="5460708" y="4013738"/>
              <a:ext cx="940753" cy="686060"/>
            </a:xfrm>
            <a:prstGeom prst="straightConnector1">
              <a:avLst/>
            </a:prstGeom>
            <a:noFill/>
            <a:ln w="19050" algn="ctr">
              <a:solidFill>
                <a:srgbClr val="000000"/>
              </a:solidFill>
              <a:round/>
              <a:headEnd/>
              <a:tailEnd type="arrow" w="med" len="med"/>
            </a:ln>
          </p:spPr>
        </p:cxnSp>
      </p:grpSp>
      <p:grpSp>
        <p:nvGrpSpPr>
          <p:cNvPr id="6" name="Group 5"/>
          <p:cNvGrpSpPr>
            <a:grpSpLocks/>
          </p:cNvGrpSpPr>
          <p:nvPr/>
        </p:nvGrpSpPr>
        <p:grpSpPr bwMode="auto">
          <a:xfrm>
            <a:off x="4273549" y="5965832"/>
            <a:ext cx="4062148" cy="936623"/>
            <a:chOff x="4272943" y="5965538"/>
            <a:chExt cx="4062619" cy="937182"/>
          </a:xfrm>
        </p:grpSpPr>
        <p:grpSp>
          <p:nvGrpSpPr>
            <p:cNvPr id="55309" name="Group 6"/>
            <p:cNvGrpSpPr>
              <a:grpSpLocks/>
            </p:cNvGrpSpPr>
            <p:nvPr/>
          </p:nvGrpSpPr>
          <p:grpSpPr bwMode="auto">
            <a:xfrm>
              <a:off x="4272943" y="5965538"/>
              <a:ext cx="4062619" cy="937182"/>
              <a:chOff x="5833163" y="858753"/>
              <a:chExt cx="4062619" cy="937182"/>
            </a:xfrm>
          </p:grpSpPr>
          <p:sp>
            <p:nvSpPr>
              <p:cNvPr id="10" name="TextBox 9"/>
              <p:cNvSpPr txBox="1"/>
              <p:nvPr/>
            </p:nvSpPr>
            <p:spPr>
              <a:xfrm>
                <a:off x="6298355" y="1149437"/>
                <a:ext cx="1871879" cy="646498"/>
              </a:xfrm>
              <a:prstGeom prst="rect">
                <a:avLst/>
              </a:prstGeom>
              <a:noFill/>
            </p:spPr>
            <p:txBody>
              <a:bodyPr>
                <a:spAutoFit/>
              </a:bodyPr>
              <a:lstStyle/>
              <a:p>
                <a:pPr>
                  <a:defRPr/>
                </a:pPr>
                <a:r>
                  <a:rPr lang="en-US" sz="1800" dirty="0">
                    <a:solidFill>
                      <a:schemeClr val="bg1">
                        <a:lumMod val="50000"/>
                      </a:schemeClr>
                    </a:solidFill>
                    <a:latin typeface="Arial" pitchFamily="34" charset="0"/>
                    <a:cs typeface="+mn-cs"/>
                  </a:rPr>
                  <a:t>longest repeat</a:t>
                </a:r>
              </a:p>
              <a:p>
                <a:pPr>
                  <a:defRPr/>
                </a:pPr>
                <a:r>
                  <a:rPr lang="en-US" sz="1800" dirty="0">
                    <a:solidFill>
                      <a:schemeClr val="bg1">
                        <a:lumMod val="50000"/>
                      </a:schemeClr>
                    </a:solidFill>
                    <a:latin typeface="Arial" pitchFamily="34" charset="0"/>
                    <a:cs typeface="+mn-cs"/>
                  </a:rPr>
                  <a:t> at </a:t>
                </a:r>
              </a:p>
            </p:txBody>
          </p:sp>
          <p:cxnSp>
            <p:nvCxnSpPr>
              <p:cNvPr id="9" name="Straight Arrow Connector 8"/>
              <p:cNvCxnSpPr>
                <a:stCxn id="10" idx="1"/>
              </p:cNvCxnSpPr>
              <p:nvPr/>
            </p:nvCxnSpPr>
            <p:spPr bwMode="auto">
              <a:xfrm flipH="1" flipV="1">
                <a:off x="5833163" y="858753"/>
                <a:ext cx="465192" cy="613933"/>
              </a:xfrm>
              <a:prstGeom prst="straightConnector1">
                <a:avLst/>
              </a:prstGeom>
              <a:solidFill>
                <a:schemeClr val="accent1"/>
              </a:solidFill>
              <a:ln w="19050" cap="flat" cmpd="sng" algn="ctr">
                <a:solidFill>
                  <a:schemeClr val="bg1">
                    <a:lumMod val="50000"/>
                  </a:schemeClr>
                </a:solidFill>
                <a:prstDash val="solid"/>
                <a:round/>
                <a:headEnd type="none" w="med" len="med"/>
                <a:tailEnd type="arrow"/>
              </a:ln>
              <a:effectLst/>
            </p:spPr>
          </p:cxnSp>
          <p:cxnSp>
            <p:nvCxnSpPr>
              <p:cNvPr id="11" name="Straight Arrow Connector 10"/>
              <p:cNvCxnSpPr/>
              <p:nvPr/>
            </p:nvCxnSpPr>
            <p:spPr bwMode="auto">
              <a:xfrm flipV="1">
                <a:off x="7883176" y="1064575"/>
                <a:ext cx="2012606" cy="420629"/>
              </a:xfrm>
              <a:prstGeom prst="straightConnector1">
                <a:avLst/>
              </a:prstGeom>
              <a:solidFill>
                <a:schemeClr val="accent1"/>
              </a:solidFill>
              <a:ln w="19050" cap="flat" cmpd="sng" algn="ctr">
                <a:solidFill>
                  <a:schemeClr val="bg1">
                    <a:lumMod val="50000"/>
                  </a:schemeClr>
                </a:solidFill>
                <a:prstDash val="solid"/>
                <a:round/>
                <a:headEnd type="none" w="med" len="med"/>
                <a:tailEnd type="arrow"/>
              </a:ln>
              <a:effectLst/>
            </p:spPr>
          </p:cxnSp>
        </p:grpSp>
        <p:pic>
          <p:nvPicPr>
            <p:cNvPr id="55310" name="Picture 2" descr="latex-image-1.pdf"/>
            <p:cNvPicPr>
              <a:picLocks noChangeAspect="1"/>
            </p:cNvPicPr>
            <p:nvPr/>
          </p:nvPicPr>
          <p:blipFill>
            <a:blip r:embed="rId6"/>
            <a:srcRect/>
            <a:stretch>
              <a:fillRect/>
            </a:stretch>
          </p:blipFill>
          <p:spPr bwMode="auto">
            <a:xfrm>
              <a:off x="5139348" y="6606099"/>
              <a:ext cx="1073158" cy="22592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55305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 smtClean="0"/>
              <a:t>Chromosome 19</a:t>
            </a:r>
          </a:p>
        </p:txBody>
      </p:sp>
      <p:sp>
        <p:nvSpPr>
          <p:cNvPr id="55306" name="TextBox 31"/>
          <p:cNvSpPr txBox="1">
            <a:spLocks noChangeArrowheads="1"/>
          </p:cNvSpPr>
          <p:nvPr/>
        </p:nvSpPr>
        <p:spPr bwMode="auto">
          <a:xfrm>
            <a:off x="-17463" y="6400800"/>
            <a:ext cx="3013076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sz="1800"/>
              <a:t>GRCh37 Chr 19  (G = 55M)</a:t>
            </a:r>
          </a:p>
        </p:txBody>
      </p:sp>
      <p:pic>
        <p:nvPicPr>
          <p:cNvPr id="55307" name="Picture 33" descr="TP_tmp.emf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7"/>
          <a:srcRect/>
          <a:stretch>
            <a:fillRect/>
          </a:stretch>
        </p:blipFill>
        <p:spPr bwMode="auto">
          <a:xfrm>
            <a:off x="22225" y="2284413"/>
            <a:ext cx="2139950" cy="330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28" name="Group 27"/>
          <p:cNvGrpSpPr>
            <a:grpSpLocks/>
          </p:cNvGrpSpPr>
          <p:nvPr/>
        </p:nvGrpSpPr>
        <p:grpSpPr bwMode="auto">
          <a:xfrm>
            <a:off x="7029008" y="4044794"/>
            <a:ext cx="1871663" cy="1621196"/>
            <a:chOff x="5421511" y="5269767"/>
            <a:chExt cx="1871810" cy="1621696"/>
          </a:xfrm>
        </p:grpSpPr>
        <p:sp>
          <p:nvSpPr>
            <p:cNvPr id="29" name="TextBox 36"/>
            <p:cNvSpPr txBox="1">
              <a:spLocks noChangeArrowheads="1"/>
            </p:cNvSpPr>
            <p:nvPr/>
          </p:nvSpPr>
          <p:spPr bwMode="auto">
            <a:xfrm>
              <a:off x="5421511" y="5269767"/>
              <a:ext cx="1871810" cy="120069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en-US" sz="1800" dirty="0" smtClean="0">
                  <a:solidFill>
                    <a:srgbClr val="4ACC2A"/>
                  </a:solidFill>
                </a:rPr>
                <a:t>De-</a:t>
              </a:r>
              <a:r>
                <a:rPr lang="en-US" sz="1800" dirty="0" err="1" smtClean="0">
                  <a:solidFill>
                    <a:srgbClr val="4ACC2A"/>
                  </a:solidFill>
                </a:rPr>
                <a:t>brujin</a:t>
              </a:r>
              <a:r>
                <a:rPr lang="en-US" sz="1800" dirty="0" smtClean="0">
                  <a:solidFill>
                    <a:srgbClr val="4ACC2A"/>
                  </a:solidFill>
                </a:rPr>
                <a:t> algorithm</a:t>
              </a:r>
            </a:p>
            <a:p>
              <a:r>
                <a:rPr lang="en-US" sz="1800" dirty="0" smtClean="0">
                  <a:solidFill>
                    <a:srgbClr val="4ACC2A"/>
                  </a:solidFill>
                </a:rPr>
                <a:t>close to </a:t>
              </a:r>
            </a:p>
            <a:p>
              <a:r>
                <a:rPr lang="en-US" sz="1800" dirty="0" smtClean="0">
                  <a:solidFill>
                    <a:srgbClr val="4ACC2A"/>
                  </a:solidFill>
                </a:rPr>
                <a:t>optimal</a:t>
              </a:r>
              <a:endParaRPr lang="en-US" sz="1800" dirty="0">
                <a:solidFill>
                  <a:srgbClr val="4ACC2A"/>
                </a:solidFill>
              </a:endParaRPr>
            </a:p>
          </p:txBody>
        </p:sp>
        <p:cxnSp>
          <p:nvCxnSpPr>
            <p:cNvPr id="30" name="Straight Arrow Connector 37"/>
            <p:cNvCxnSpPr>
              <a:cxnSpLocks noChangeShapeType="1"/>
            </p:cNvCxnSpPr>
            <p:nvPr/>
          </p:nvCxnSpPr>
          <p:spPr bwMode="auto">
            <a:xfrm flipH="1">
              <a:off x="5444038" y="6432331"/>
              <a:ext cx="377997" cy="459132"/>
            </a:xfrm>
            <a:prstGeom prst="straightConnector1">
              <a:avLst/>
            </a:prstGeom>
            <a:noFill/>
            <a:ln w="19050" algn="ctr">
              <a:solidFill>
                <a:srgbClr val="4ACC2A"/>
              </a:solidFill>
              <a:round/>
              <a:headEnd/>
              <a:tailEnd type="arrow" w="med" len="med"/>
            </a:ln>
          </p:spPr>
        </p:cxnSp>
      </p:grpSp>
      <p:pic>
        <p:nvPicPr>
          <p:cNvPr id="25" name="Picture 24" descr="TP_tmp.png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8200" y="1663700"/>
            <a:ext cx="533400" cy="584200"/>
          </a:xfrm>
          <a:prstGeom prst="rect">
            <a:avLst/>
          </a:prstGeom>
        </p:spPr>
      </p:pic>
      <p:sp>
        <p:nvSpPr>
          <p:cNvPr id="27" name="TextBox 26"/>
          <p:cNvSpPr txBox="1"/>
          <p:nvPr/>
        </p:nvSpPr>
        <p:spPr>
          <a:xfrm>
            <a:off x="5791639" y="1716681"/>
            <a:ext cx="105103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 smtClean="0"/>
              <a:t>triple repeat</a:t>
            </a:r>
            <a:endParaRPr lang="en-US" sz="1800" dirty="0"/>
          </a:p>
        </p:txBody>
      </p:sp>
    </p:spTree>
    <p:extLst>
      <p:ext uri="{BB962C8B-B14F-4D97-AF65-F5344CB8AC3E}">
        <p14:creationId xmlns:p14="http://schemas.microsoft.com/office/powerpoint/2010/main" val="325833058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stats.eps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136" t="5762" r="8175" b="6721"/>
          <a:stretch/>
        </p:blipFill>
        <p:spPr>
          <a:xfrm>
            <a:off x="6858000" y="7502408"/>
            <a:ext cx="2982148" cy="2687303"/>
          </a:xfrm>
          <a:prstGeom prst="rect">
            <a:avLst/>
          </a:prstGeom>
        </p:spPr>
      </p:pic>
      <p:pic>
        <p:nvPicPr>
          <p:cNvPr id="20" name="Picture 19" descr="stats.eps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851" t="9310" r="9010" b="6173"/>
          <a:stretch/>
        </p:blipFill>
        <p:spPr>
          <a:xfrm>
            <a:off x="3243000" y="7420430"/>
            <a:ext cx="3078777" cy="2697238"/>
          </a:xfrm>
          <a:prstGeom prst="rect">
            <a:avLst/>
          </a:prstGeom>
        </p:spPr>
      </p:pic>
      <p:pic>
        <p:nvPicPr>
          <p:cNvPr id="8" name="Picture 7" descr="RSphaeroidesStats.eps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01" t="7055" r="7057" b="5291"/>
          <a:stretch/>
        </p:blipFill>
        <p:spPr>
          <a:xfrm>
            <a:off x="-294813" y="7488956"/>
            <a:ext cx="3055421" cy="2697237"/>
          </a:xfrm>
          <a:prstGeom prst="rect">
            <a:avLst/>
          </a:prstGeom>
        </p:spPr>
      </p:pic>
      <p:sp>
        <p:nvSpPr>
          <p:cNvPr id="63490" name="Rectangle 2"/>
          <p:cNvSpPr>
            <a:spLocks noGrp="1" noChangeArrowheads="1"/>
          </p:cNvSpPr>
          <p:nvPr>
            <p:ph type="title"/>
          </p:nvPr>
        </p:nvSpPr>
        <p:spPr>
          <a:xfrm>
            <a:off x="152400" y="65236"/>
            <a:ext cx="8825062" cy="762000"/>
          </a:xfrm>
        </p:spPr>
        <p:txBody>
          <a:bodyPr/>
          <a:lstStyle/>
          <a:p>
            <a:r>
              <a:rPr lang="en-US" dirty="0" smtClean="0"/>
              <a:t>GAGE Benchmark Datasets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3303773" y="1185914"/>
            <a:ext cx="257132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/>
              <a:t>Staphylococcus</a:t>
            </a:r>
            <a:r>
              <a:rPr lang="en-US" sz="1800" b="1" i="1" dirty="0"/>
              <a:t> </a:t>
            </a:r>
            <a:r>
              <a:rPr lang="en-US" sz="1800" dirty="0" err="1"/>
              <a:t>aureus</a:t>
            </a:r>
            <a:endParaRPr lang="en-US" sz="1800" dirty="0"/>
          </a:p>
          <a:p>
            <a:endParaRPr lang="en-US" sz="1800" dirty="0"/>
          </a:p>
        </p:txBody>
      </p:sp>
      <p:pic>
        <p:nvPicPr>
          <p:cNvPr id="6" name="Picture 5" descr="latex-image-1.pdf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78" y="1920668"/>
            <a:ext cx="1728310" cy="278386"/>
          </a:xfrm>
          <a:prstGeom prst="rect">
            <a:avLst/>
          </a:prstGeom>
        </p:spPr>
      </p:pic>
      <p:sp>
        <p:nvSpPr>
          <p:cNvPr id="10" name="TextBox 9"/>
          <p:cNvSpPr txBox="1">
            <a:spLocks noChangeArrowheads="1"/>
          </p:cNvSpPr>
          <p:nvPr/>
        </p:nvSpPr>
        <p:spPr bwMode="auto">
          <a:xfrm>
            <a:off x="555744" y="2729593"/>
            <a:ext cx="925804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sz="2000" dirty="0" err="1">
                <a:solidFill>
                  <a:srgbClr val="FF0000"/>
                </a:solidFill>
              </a:rPr>
              <a:t>i.i.d</a:t>
            </a:r>
            <a:r>
              <a:rPr lang="en-US" sz="2000" dirty="0">
                <a:solidFill>
                  <a:srgbClr val="FF0000"/>
                </a:solidFill>
              </a:rPr>
              <a:t>. fit </a:t>
            </a:r>
          </a:p>
        </p:txBody>
      </p:sp>
      <p:sp>
        <p:nvSpPr>
          <p:cNvPr id="11" name="TextBox 10"/>
          <p:cNvSpPr txBox="1">
            <a:spLocks noChangeArrowheads="1"/>
          </p:cNvSpPr>
          <p:nvPr/>
        </p:nvSpPr>
        <p:spPr bwMode="auto">
          <a:xfrm>
            <a:off x="917190" y="3132289"/>
            <a:ext cx="683851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sz="2000" dirty="0">
                <a:solidFill>
                  <a:schemeClr val="accent2"/>
                </a:solidFill>
              </a:rPr>
              <a:t>data</a:t>
            </a:r>
          </a:p>
        </p:txBody>
      </p:sp>
      <p:cxnSp>
        <p:nvCxnSpPr>
          <p:cNvPr id="17" name="Straight Connector 16"/>
          <p:cNvCxnSpPr/>
          <p:nvPr/>
        </p:nvCxnSpPr>
        <p:spPr bwMode="auto">
          <a:xfrm>
            <a:off x="6127449" y="1161143"/>
            <a:ext cx="24190" cy="5696857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4" name="Straight Connector 13"/>
          <p:cNvCxnSpPr/>
          <p:nvPr/>
        </p:nvCxnSpPr>
        <p:spPr bwMode="auto">
          <a:xfrm>
            <a:off x="3048002" y="1161143"/>
            <a:ext cx="24190" cy="5696857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22" name="TextBox 21"/>
          <p:cNvSpPr txBox="1"/>
          <p:nvPr/>
        </p:nvSpPr>
        <p:spPr>
          <a:xfrm>
            <a:off x="201604" y="1132116"/>
            <a:ext cx="2839074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 err="1"/>
              <a:t>Rhodobacter</a:t>
            </a:r>
            <a:r>
              <a:rPr lang="en-US" sz="1800" dirty="0"/>
              <a:t> </a:t>
            </a:r>
            <a:r>
              <a:rPr lang="en-US" sz="1800" dirty="0" err="1"/>
              <a:t>sphaeroides</a:t>
            </a:r>
            <a:endParaRPr lang="en-US" sz="1800" dirty="0"/>
          </a:p>
          <a:p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1495777" y="1495779"/>
            <a:ext cx="149091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G = 4,603,060</a:t>
            </a:r>
            <a:endParaRPr lang="en-US" sz="1600" dirty="0"/>
          </a:p>
        </p:txBody>
      </p:sp>
      <p:sp>
        <p:nvSpPr>
          <p:cNvPr id="19" name="TextBox 18"/>
          <p:cNvSpPr txBox="1"/>
          <p:nvPr/>
        </p:nvSpPr>
        <p:spPr>
          <a:xfrm>
            <a:off x="4498622" y="1507067"/>
            <a:ext cx="149091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G </a:t>
            </a:r>
            <a:r>
              <a:rPr lang="en-US" sz="1600" dirty="0"/>
              <a:t>= </a:t>
            </a:r>
            <a:r>
              <a:rPr lang="en-US" sz="1600" dirty="0" smtClean="0"/>
              <a:t>2,903,081</a:t>
            </a:r>
            <a:endParaRPr lang="en-US" sz="1600" dirty="0"/>
          </a:p>
        </p:txBody>
      </p:sp>
      <p:sp>
        <p:nvSpPr>
          <p:cNvPr id="21" name="TextBox 20"/>
          <p:cNvSpPr txBox="1"/>
          <p:nvPr/>
        </p:nvSpPr>
        <p:spPr>
          <a:xfrm>
            <a:off x="7482651" y="1480726"/>
            <a:ext cx="166134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/>
              <a:t>G </a:t>
            </a:r>
            <a:r>
              <a:rPr lang="en-US" sz="1600" dirty="0"/>
              <a:t>=</a:t>
            </a:r>
            <a:r>
              <a:rPr lang="en-US" sz="1600" dirty="0" smtClean="0"/>
              <a:t>88,289,540 </a:t>
            </a:r>
            <a:endParaRPr lang="en-US" sz="1600" dirty="0"/>
          </a:p>
        </p:txBody>
      </p:sp>
      <p:sp>
        <p:nvSpPr>
          <p:cNvPr id="24" name="TextBox 23"/>
          <p:cNvSpPr txBox="1"/>
          <p:nvPr/>
        </p:nvSpPr>
        <p:spPr>
          <a:xfrm>
            <a:off x="6395645" y="1133999"/>
            <a:ext cx="263511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 smtClean="0"/>
              <a:t>Human Chromosome14</a:t>
            </a:r>
            <a:endParaRPr lang="en-US" sz="1800" dirty="0"/>
          </a:p>
        </p:txBody>
      </p:sp>
      <p:sp>
        <p:nvSpPr>
          <p:cNvPr id="4" name="TextBox 3"/>
          <p:cNvSpPr txBox="1"/>
          <p:nvPr/>
        </p:nvSpPr>
        <p:spPr>
          <a:xfrm>
            <a:off x="6032019" y="697319"/>
            <a:ext cx="28648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/>
              <a:t>http://</a:t>
            </a:r>
            <a:r>
              <a:rPr lang="en-US" sz="1800" dirty="0" err="1"/>
              <a:t>gage.cbcb.umd.edu</a:t>
            </a:r>
            <a:r>
              <a:rPr lang="en-US" sz="1800" dirty="0" smtClean="0"/>
              <a:t>/</a:t>
            </a:r>
            <a:endParaRPr lang="en-US" sz="1800" dirty="0"/>
          </a:p>
        </p:txBody>
      </p:sp>
      <p:pic>
        <p:nvPicPr>
          <p:cNvPr id="5" name="Picture 4" descr="RSphaeroides.pdf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02425"/>
            <a:ext cx="3089352" cy="2459419"/>
          </a:xfrm>
          <a:prstGeom prst="rect">
            <a:avLst/>
          </a:prstGeom>
        </p:spPr>
      </p:pic>
      <p:pic>
        <p:nvPicPr>
          <p:cNvPr id="12" name="Picture 11" descr="Saureus.pdf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76994" y="4302182"/>
            <a:ext cx="3096946" cy="2477556"/>
          </a:xfrm>
          <a:prstGeom prst="rect">
            <a:avLst/>
          </a:prstGeom>
        </p:spPr>
      </p:pic>
      <p:pic>
        <p:nvPicPr>
          <p:cNvPr id="18" name="Picture 17" descr="Ch14.pdf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43352" y="4159074"/>
            <a:ext cx="2974430" cy="2620664"/>
          </a:xfrm>
          <a:prstGeom prst="rect">
            <a:avLst/>
          </a:prstGeom>
        </p:spPr>
      </p:pic>
      <p:pic>
        <p:nvPicPr>
          <p:cNvPr id="29" name="Picture 28" descr="aRsphaeroides.pdf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111" y="1406713"/>
            <a:ext cx="3048938" cy="2516176"/>
          </a:xfrm>
          <a:prstGeom prst="rect">
            <a:avLst/>
          </a:prstGeom>
        </p:spPr>
      </p:pic>
      <p:pic>
        <p:nvPicPr>
          <p:cNvPr id="30" name="Picture 29" descr="aSaureus.pdf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73400" y="1419579"/>
            <a:ext cx="3086922" cy="2531534"/>
          </a:xfrm>
          <a:prstGeom prst="rect">
            <a:avLst/>
          </a:prstGeom>
        </p:spPr>
      </p:pic>
      <p:pic>
        <p:nvPicPr>
          <p:cNvPr id="31" name="Picture 30" descr="aCh14.pdf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38334" y="1446887"/>
            <a:ext cx="3009769" cy="2447779"/>
          </a:xfrm>
          <a:prstGeom prst="rect">
            <a:avLst/>
          </a:prstGeom>
        </p:spPr>
      </p:pic>
      <p:pic>
        <p:nvPicPr>
          <p:cNvPr id="25" name="Picture 24" descr="TP_tmp.png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11600"/>
            <a:ext cx="382657" cy="419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9991321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4000" y="165100"/>
            <a:ext cx="7772400" cy="762000"/>
          </a:xfrm>
        </p:spPr>
        <p:txBody>
          <a:bodyPr/>
          <a:lstStyle/>
          <a:p>
            <a:r>
              <a:rPr lang="en-US" dirty="0" smtClean="0"/>
              <a:t>Gap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-8514644" y="541867"/>
            <a:ext cx="7772400" cy="5257800"/>
          </a:xfrm>
        </p:spPr>
        <p:txBody>
          <a:bodyPr/>
          <a:lstStyle/>
          <a:p>
            <a:endParaRPr lang="en-US" dirty="0" smtClean="0"/>
          </a:p>
          <a:p>
            <a:r>
              <a:rPr lang="en-US" sz="4000" dirty="0" smtClean="0"/>
              <a:t>Select a good example that shows the worst case gap and transition window size, and give the expressions.</a:t>
            </a:r>
          </a:p>
          <a:p>
            <a:r>
              <a:rPr lang="en-US" sz="4000" dirty="0" smtClean="0"/>
              <a:t>Plot only interleaved lower bound, triple lower bound (dashed) and best upper bd.</a:t>
            </a:r>
            <a:endParaRPr lang="en-US" sz="4000" dirty="0"/>
          </a:p>
        </p:txBody>
      </p:sp>
      <p:pic>
        <p:nvPicPr>
          <p:cNvPr id="4" name="Picture 3" descr="SislandicusShanghai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88443" y="1870406"/>
            <a:ext cx="5418667" cy="4747703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0" y="1199444"/>
            <a:ext cx="323144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/>
              <a:t>Sulfolobus</a:t>
            </a:r>
            <a:r>
              <a:rPr lang="en-US" dirty="0"/>
              <a:t> </a:t>
            </a:r>
            <a:r>
              <a:rPr lang="en-US" dirty="0" err="1"/>
              <a:t>islandicus</a:t>
            </a:r>
            <a:r>
              <a:rPr lang="en-US" dirty="0"/>
              <a:t>. G = </a:t>
            </a:r>
            <a:r>
              <a:rPr lang="en-US" dirty="0" smtClean="0"/>
              <a:t>2,655,198 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2743200" y="3390900"/>
            <a:ext cx="158203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t</a:t>
            </a:r>
            <a:r>
              <a:rPr lang="en-US" sz="2000" dirty="0" smtClean="0"/>
              <a:t>riple repeat </a:t>
            </a:r>
          </a:p>
          <a:p>
            <a:r>
              <a:rPr lang="en-US" sz="2000" dirty="0"/>
              <a:t>l</a:t>
            </a:r>
            <a:r>
              <a:rPr lang="en-US" sz="2000" dirty="0" smtClean="0"/>
              <a:t>ower bound</a:t>
            </a:r>
            <a:endParaRPr lang="en-US" sz="2000" dirty="0"/>
          </a:p>
        </p:txBody>
      </p:sp>
      <p:sp>
        <p:nvSpPr>
          <p:cNvPr id="11" name="TextBox 10"/>
          <p:cNvSpPr txBox="1"/>
          <p:nvPr/>
        </p:nvSpPr>
        <p:spPr>
          <a:xfrm>
            <a:off x="2540000" y="4775200"/>
            <a:ext cx="2237887" cy="707886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en-US" sz="2000" dirty="0"/>
              <a:t>i</a:t>
            </a:r>
            <a:r>
              <a:rPr lang="en-US" sz="2000" dirty="0" smtClean="0"/>
              <a:t>nterleaved repeat</a:t>
            </a:r>
          </a:p>
          <a:p>
            <a:r>
              <a:rPr lang="en-US" sz="2000" dirty="0" smtClean="0"/>
              <a:t>lower bound </a:t>
            </a:r>
            <a:endParaRPr lang="en-US" sz="2000" dirty="0"/>
          </a:p>
        </p:txBody>
      </p:sp>
      <p:cxnSp>
        <p:nvCxnSpPr>
          <p:cNvPr id="14" name="Straight Arrow Connector 13"/>
          <p:cNvCxnSpPr/>
          <p:nvPr/>
        </p:nvCxnSpPr>
        <p:spPr bwMode="auto">
          <a:xfrm>
            <a:off x="4191000" y="3797300"/>
            <a:ext cx="863600" cy="876300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rgbClr val="000000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18" name="Straight Arrow Connector 17"/>
          <p:cNvCxnSpPr/>
          <p:nvPr/>
        </p:nvCxnSpPr>
        <p:spPr bwMode="auto">
          <a:xfrm>
            <a:off x="4191000" y="5270500"/>
            <a:ext cx="1193800" cy="533400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20" name="TextBox 19"/>
          <p:cNvSpPr txBox="1"/>
          <p:nvPr/>
        </p:nvSpPr>
        <p:spPr>
          <a:xfrm>
            <a:off x="6235700" y="3759200"/>
            <a:ext cx="1467469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4ACC2A"/>
                </a:solidFill>
              </a:rPr>
              <a:t>De-</a:t>
            </a:r>
            <a:r>
              <a:rPr lang="en-US" dirty="0" err="1" smtClean="0">
                <a:solidFill>
                  <a:srgbClr val="4ACC2A"/>
                </a:solidFill>
              </a:rPr>
              <a:t>Brujin</a:t>
            </a:r>
            <a:endParaRPr lang="en-US" dirty="0" smtClean="0">
              <a:solidFill>
                <a:srgbClr val="4ACC2A"/>
              </a:solidFill>
            </a:endParaRPr>
          </a:p>
          <a:p>
            <a:r>
              <a:rPr lang="en-US" dirty="0" smtClean="0">
                <a:solidFill>
                  <a:srgbClr val="4ACC2A"/>
                </a:solidFill>
              </a:rPr>
              <a:t>algorithm</a:t>
            </a:r>
            <a:endParaRPr lang="en-US" dirty="0">
              <a:solidFill>
                <a:srgbClr val="4ACC2A"/>
              </a:solidFill>
            </a:endParaRPr>
          </a:p>
        </p:txBody>
      </p:sp>
      <p:cxnSp>
        <p:nvCxnSpPr>
          <p:cNvPr id="23" name="Straight Arrow Connector 22"/>
          <p:cNvCxnSpPr/>
          <p:nvPr/>
        </p:nvCxnSpPr>
        <p:spPr bwMode="auto">
          <a:xfrm flipH="1">
            <a:off x="5651500" y="4673600"/>
            <a:ext cx="762000" cy="939800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rgbClr val="4ACC2A"/>
            </a:solidFill>
            <a:prstDash val="solid"/>
            <a:round/>
            <a:headEnd type="none" w="med" len="med"/>
            <a:tailEnd type="arrow"/>
          </a:ln>
          <a:effectLst/>
        </p:spPr>
      </p:cxnSp>
    </p:spTree>
    <p:extLst>
      <p:ext uri="{BB962C8B-B14F-4D97-AF65-F5344CB8AC3E}">
        <p14:creationId xmlns:p14="http://schemas.microsoft.com/office/powerpoint/2010/main" val="2826239512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Title 1"/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pPr eaLnBrk="1" hangingPunct="1"/>
            <a:r>
              <a:rPr lang="en-US" smtClean="0"/>
              <a:t>Read Noise</a:t>
            </a:r>
          </a:p>
        </p:txBody>
      </p:sp>
      <p:sp>
        <p:nvSpPr>
          <p:cNvPr id="68611" name="Content Placeholder 2"/>
          <p:cNvSpPr>
            <a:spLocks noGrp="1"/>
          </p:cNvSpPr>
          <p:nvPr>
            <p:ph idx="4294967295"/>
          </p:nvPr>
        </p:nvSpPr>
        <p:spPr>
          <a:xfrm>
            <a:off x="550863" y="2976563"/>
            <a:ext cx="8420100" cy="725487"/>
          </a:xfrm>
        </p:spPr>
        <p:txBody>
          <a:bodyPr/>
          <a:lstStyle/>
          <a:p>
            <a:pPr eaLnBrk="1" hangingPunct="1">
              <a:buFontTx/>
              <a:buNone/>
            </a:pPr>
            <a:r>
              <a:rPr lang="en-US" smtClean="0"/>
              <a:t>  </a:t>
            </a:r>
          </a:p>
          <a:p>
            <a:pPr eaLnBrk="1" hangingPunct="1">
              <a:buFontTx/>
              <a:buNone/>
            </a:pPr>
            <a:endParaRPr lang="en-US" smtClean="0"/>
          </a:p>
          <a:p>
            <a:pPr eaLnBrk="1" hangingPunct="1">
              <a:buFontTx/>
              <a:buNone/>
            </a:pPr>
            <a:r>
              <a:rPr lang="en-US" smtClean="0"/>
              <a:t>	</a:t>
            </a:r>
          </a:p>
        </p:txBody>
      </p:sp>
      <p:sp>
        <p:nvSpPr>
          <p:cNvPr id="4" name="Line 3"/>
          <p:cNvSpPr>
            <a:spLocks noChangeShapeType="1"/>
          </p:cNvSpPr>
          <p:nvPr/>
        </p:nvSpPr>
        <p:spPr bwMode="auto">
          <a:xfrm flipV="1">
            <a:off x="145801" y="1646238"/>
            <a:ext cx="8909050" cy="0"/>
          </a:xfrm>
          <a:prstGeom prst="line">
            <a:avLst/>
          </a:prstGeom>
          <a:noFill/>
          <a:ln w="76200" cmpd="sng">
            <a:solidFill>
              <a:srgbClr val="446DCB"/>
            </a:solidFill>
            <a:round/>
            <a:headEnd/>
            <a:tailEnd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  <p:txBody>
          <a:bodyPr/>
          <a:lstStyle/>
          <a:p>
            <a:pPr algn="ctr">
              <a:defRPr/>
            </a:pPr>
            <a:endParaRPr lang="en-US">
              <a:ln w="127000" cmpd="sng">
                <a:solidFill>
                  <a:schemeClr val="tx1"/>
                </a:solidFill>
              </a:ln>
              <a:latin typeface="Arial" pitchFamily="34" charset="0"/>
              <a:cs typeface="+mn-cs"/>
            </a:endParaRPr>
          </a:p>
        </p:txBody>
      </p:sp>
      <p:sp>
        <p:nvSpPr>
          <p:cNvPr id="9" name="Text Box 13"/>
          <p:cNvSpPr txBox="1">
            <a:spLocks noChangeArrowheads="1"/>
          </p:cNvSpPr>
          <p:nvPr/>
        </p:nvSpPr>
        <p:spPr bwMode="auto">
          <a:xfrm>
            <a:off x="26988" y="1239838"/>
            <a:ext cx="18059400" cy="4302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>
              <a:defRPr/>
            </a:pPr>
            <a:r>
              <a:rPr lang="en-US" sz="2200" dirty="0">
                <a:solidFill>
                  <a:srgbClr val="003366"/>
                </a:solidFill>
                <a:latin typeface="+mn-lt"/>
                <a:cs typeface="CMU Bright Roman"/>
              </a:rPr>
              <a:t>ACGTCCTATGCGTATGCGTAATGCCACATATTGCTATGCGTAATGCGT</a:t>
            </a:r>
          </a:p>
        </p:txBody>
      </p:sp>
      <p:sp>
        <p:nvSpPr>
          <p:cNvPr id="10" name="Line 3"/>
          <p:cNvSpPr>
            <a:spLocks noChangeShapeType="1"/>
          </p:cNvSpPr>
          <p:nvPr/>
        </p:nvSpPr>
        <p:spPr bwMode="auto">
          <a:xfrm flipV="1">
            <a:off x="1296988" y="2384425"/>
            <a:ext cx="1449387" cy="0"/>
          </a:xfrm>
          <a:prstGeom prst="line">
            <a:avLst/>
          </a:prstGeom>
          <a:noFill/>
          <a:ln w="76200" cmpd="sng">
            <a:solidFill>
              <a:srgbClr val="446DCB"/>
            </a:solidFill>
            <a:round/>
            <a:headEnd/>
            <a:tailEnd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  <p:txBody>
          <a:bodyPr/>
          <a:lstStyle/>
          <a:p>
            <a:pPr algn="ctr">
              <a:defRPr/>
            </a:pPr>
            <a:endParaRPr lang="en-US">
              <a:ln w="127000" cmpd="sng">
                <a:solidFill>
                  <a:schemeClr val="tx1"/>
                </a:solidFill>
              </a:ln>
              <a:latin typeface="Arial" pitchFamily="34" charset="0"/>
              <a:cs typeface="+mn-cs"/>
            </a:endParaRPr>
          </a:p>
        </p:txBody>
      </p:sp>
      <p:sp>
        <p:nvSpPr>
          <p:cNvPr id="15" name="Rectangle 14"/>
          <p:cNvSpPr>
            <a:spLocks noChangeArrowheads="1"/>
          </p:cNvSpPr>
          <p:nvPr/>
        </p:nvSpPr>
        <p:spPr bwMode="auto">
          <a:xfrm>
            <a:off x="1209675" y="1235075"/>
            <a:ext cx="366713" cy="460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>
                <a:solidFill>
                  <a:srgbClr val="003366"/>
                </a:solidFill>
                <a:ea typeface="CMU Bright Roman"/>
                <a:cs typeface="CMU Bright Roman"/>
              </a:rPr>
              <a:t>T</a:t>
            </a:r>
            <a:endParaRPr lang="en-US"/>
          </a:p>
        </p:txBody>
      </p:sp>
      <p:sp>
        <p:nvSpPr>
          <p:cNvPr id="23" name="Rectangle 22"/>
          <p:cNvSpPr>
            <a:spLocks noChangeArrowheads="1"/>
          </p:cNvSpPr>
          <p:nvPr/>
        </p:nvSpPr>
        <p:spPr bwMode="auto">
          <a:xfrm>
            <a:off x="1343025" y="1225550"/>
            <a:ext cx="403225" cy="460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>
                <a:solidFill>
                  <a:srgbClr val="003366"/>
                </a:solidFill>
                <a:ea typeface="CMU Bright Roman"/>
                <a:cs typeface="CMU Bright Roman"/>
              </a:rPr>
              <a:t>A</a:t>
            </a:r>
            <a:endParaRPr lang="en-US"/>
          </a:p>
        </p:txBody>
      </p:sp>
      <p:sp>
        <p:nvSpPr>
          <p:cNvPr id="24" name="Rectangle 23"/>
          <p:cNvSpPr>
            <a:spLocks noChangeArrowheads="1"/>
          </p:cNvSpPr>
          <p:nvPr/>
        </p:nvSpPr>
        <p:spPr bwMode="auto">
          <a:xfrm>
            <a:off x="1522413" y="1223963"/>
            <a:ext cx="368300" cy="461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>
                <a:solidFill>
                  <a:srgbClr val="003366"/>
                </a:solidFill>
                <a:ea typeface="CMU Bright Roman"/>
                <a:cs typeface="CMU Bright Roman"/>
              </a:rPr>
              <a:t>T</a:t>
            </a:r>
            <a:endParaRPr lang="en-US"/>
          </a:p>
        </p:txBody>
      </p:sp>
      <p:sp>
        <p:nvSpPr>
          <p:cNvPr id="25" name="Rectangle 24"/>
          <p:cNvSpPr>
            <a:spLocks noChangeArrowheads="1"/>
          </p:cNvSpPr>
          <p:nvPr/>
        </p:nvSpPr>
        <p:spPr bwMode="auto">
          <a:xfrm>
            <a:off x="1685925" y="1214438"/>
            <a:ext cx="401638" cy="461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>
                <a:solidFill>
                  <a:srgbClr val="FF0000"/>
                </a:solidFill>
                <a:ea typeface="CMU Bright Roman"/>
                <a:cs typeface="CMU Bright Roman"/>
              </a:rPr>
              <a:t>A</a:t>
            </a:r>
            <a:endParaRPr lang="en-US">
              <a:solidFill>
                <a:srgbClr val="FF0000"/>
              </a:solidFill>
            </a:endParaRPr>
          </a:p>
        </p:txBody>
      </p:sp>
      <p:sp>
        <p:nvSpPr>
          <p:cNvPr id="26" name="Rectangle 25"/>
          <p:cNvSpPr>
            <a:spLocks noChangeArrowheads="1"/>
          </p:cNvSpPr>
          <p:nvPr/>
        </p:nvSpPr>
        <p:spPr bwMode="auto">
          <a:xfrm>
            <a:off x="1908175" y="1223963"/>
            <a:ext cx="406400" cy="460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>
                <a:solidFill>
                  <a:srgbClr val="003366"/>
                </a:solidFill>
                <a:ea typeface="CMU Bright Roman"/>
                <a:cs typeface="CMU Bright Roman"/>
              </a:rPr>
              <a:t>C</a:t>
            </a:r>
            <a:endParaRPr lang="en-US"/>
          </a:p>
        </p:txBody>
      </p:sp>
      <p:sp>
        <p:nvSpPr>
          <p:cNvPr id="27" name="Rectangle 26"/>
          <p:cNvSpPr>
            <a:spLocks noChangeArrowheads="1"/>
          </p:cNvSpPr>
          <p:nvPr/>
        </p:nvSpPr>
        <p:spPr bwMode="auto">
          <a:xfrm>
            <a:off x="2135188" y="1223963"/>
            <a:ext cx="366712" cy="460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>
                <a:solidFill>
                  <a:srgbClr val="FF0000"/>
                </a:solidFill>
                <a:ea typeface="CMU Bright Roman"/>
                <a:cs typeface="CMU Bright Roman"/>
              </a:rPr>
              <a:t>T</a:t>
            </a:r>
            <a:endParaRPr lang="en-US">
              <a:solidFill>
                <a:srgbClr val="FF0000"/>
              </a:solidFill>
            </a:endParaRPr>
          </a:p>
        </p:txBody>
      </p:sp>
      <p:sp>
        <p:nvSpPr>
          <p:cNvPr id="28" name="Rectangle 27"/>
          <p:cNvSpPr>
            <a:spLocks noChangeArrowheads="1"/>
          </p:cNvSpPr>
          <p:nvPr/>
        </p:nvSpPr>
        <p:spPr bwMode="auto">
          <a:xfrm>
            <a:off x="2324100" y="1223963"/>
            <a:ext cx="366713" cy="460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>
                <a:solidFill>
                  <a:srgbClr val="003366"/>
                </a:solidFill>
                <a:ea typeface="CMU Bright Roman"/>
                <a:cs typeface="CMU Bright Roman"/>
              </a:rPr>
              <a:t>T</a:t>
            </a:r>
            <a:endParaRPr lang="en-US">
              <a:solidFill>
                <a:srgbClr val="003366"/>
              </a:solidFill>
            </a:endParaRPr>
          </a:p>
        </p:txBody>
      </p:sp>
      <p:sp>
        <p:nvSpPr>
          <p:cNvPr id="29" name="Rectangle 28"/>
          <p:cNvSpPr>
            <a:spLocks noChangeArrowheads="1"/>
          </p:cNvSpPr>
          <p:nvPr/>
        </p:nvSpPr>
        <p:spPr bwMode="auto">
          <a:xfrm>
            <a:off x="2468563" y="1214438"/>
            <a:ext cx="403225" cy="461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>
                <a:solidFill>
                  <a:srgbClr val="003366"/>
                </a:solidFill>
                <a:ea typeface="CMU Bright Roman"/>
                <a:cs typeface="CMU Bright Roman"/>
              </a:rPr>
              <a:t>A</a:t>
            </a:r>
            <a:endParaRPr lang="en-US"/>
          </a:p>
        </p:txBody>
      </p:sp>
      <p:pic>
        <p:nvPicPr>
          <p:cNvPr id="1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301875" y="3040063"/>
            <a:ext cx="4132263" cy="3195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" name="TextBox 16"/>
          <p:cNvSpPr txBox="1">
            <a:spLocks noChangeArrowheads="1"/>
          </p:cNvSpPr>
          <p:nvPr/>
        </p:nvSpPr>
        <p:spPr bwMode="auto">
          <a:xfrm>
            <a:off x="2838450" y="6237288"/>
            <a:ext cx="2967038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/>
              <a:t>Illumina noise profile</a:t>
            </a:r>
          </a:p>
        </p:txBody>
      </p:sp>
      <p:sp>
        <p:nvSpPr>
          <p:cNvPr id="68625" name="Text Box 17"/>
          <p:cNvSpPr txBox="1">
            <a:spLocks noChangeArrowheads="1"/>
          </p:cNvSpPr>
          <p:nvPr/>
        </p:nvSpPr>
        <p:spPr bwMode="auto">
          <a:xfrm>
            <a:off x="2963863" y="2182813"/>
            <a:ext cx="6052709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dirty="0"/>
              <a:t>Each symbol </a:t>
            </a:r>
            <a:r>
              <a:rPr lang="en-US" dirty="0" smtClean="0"/>
              <a:t>corrupted by </a:t>
            </a:r>
            <a:r>
              <a:rPr lang="en-US" dirty="0"/>
              <a:t>a noisy channel.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191 3.63131E-6 L -0.00104 0.1063 " pathEditMode="relative" rAng="0" ptsTypes="AA">
                                      <p:cBhvr>
                                        <p:cTn id="18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5" y="530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191 3.63131E-6 L -0.00104 0.1063 " pathEditMode="relative" rAng="0" ptsTypes="AA">
                                      <p:cBhvr>
                                        <p:cTn id="24" dur="7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5" y="530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191 3.63131E-6 L -0.00104 0.1063 " pathEditMode="relative" rAng="0" ptsTypes="AA">
                                      <p:cBhvr>
                                        <p:cTn id="30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5" y="530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191 3.63131E-6 L -0.00104 0.1063 " pathEditMode="relative" rAng="0" ptsTypes="AA">
                                      <p:cBhvr>
                                        <p:cTn id="36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5" y="530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191 3.63131E-6 L -0.00104 0.1063 " pathEditMode="relative" rAng="0" ptsTypes="AA">
                                      <p:cBhvr>
                                        <p:cTn id="42" dur="7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5" y="530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191 3.63131E-6 L -0.00104 0.1063 " pathEditMode="relative" rAng="0" ptsTypes="AA">
                                      <p:cBhvr>
                                        <p:cTn id="48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5" y="530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191 3.63131E-6 L -0.00104 0.1063 " pathEditMode="relative" rAng="0" ptsTypes="AA">
                                      <p:cBhvr>
                                        <p:cTn id="54" dur="75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5" y="530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191 3.63131E-6 L -0.00104 0.1063 " pathEditMode="relative" rAng="0" ptsTypes="AA">
                                      <p:cBhvr>
                                        <p:cTn id="60" dur="7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5" y="530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6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9" grpId="0"/>
      <p:bldP spid="15" grpId="0"/>
      <p:bldP spid="15" grpId="1"/>
      <p:bldP spid="23" grpId="0"/>
      <p:bldP spid="23" grpId="1"/>
      <p:bldP spid="24" grpId="0"/>
      <p:bldP spid="24" grpId="1"/>
      <p:bldP spid="25" grpId="0"/>
      <p:bldP spid="25" grpId="1"/>
      <p:bldP spid="26" grpId="0"/>
      <p:bldP spid="26" grpId="1"/>
      <p:bldP spid="27" grpId="0"/>
      <p:bldP spid="27" grpId="1"/>
      <p:bldP spid="28" grpId="0"/>
      <p:bldP spid="28" grpId="1"/>
      <p:bldP spid="29" grpId="0"/>
      <p:bldP spid="29" grpId="1"/>
      <p:bldP spid="17" grpId="0"/>
      <p:bldP spid="68625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 smtClean="0"/>
              <a:t>60 Years Later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endParaRPr lang="en-US" dirty="0" smtClean="0">
              <a:solidFill>
                <a:srgbClr val="FF0000"/>
              </a:solidFill>
            </a:endParaRPr>
          </a:p>
          <a:p>
            <a:pPr eaLnBrk="1" hangingPunct="1"/>
            <a:r>
              <a:rPr lang="en-US" dirty="0" smtClean="0">
                <a:solidFill>
                  <a:srgbClr val="FF0000"/>
                </a:solidFill>
              </a:rPr>
              <a:t>All</a:t>
            </a:r>
            <a:r>
              <a:rPr lang="en-US" dirty="0" smtClean="0"/>
              <a:t> communication systems are designed based on the principles of information theory.</a:t>
            </a:r>
          </a:p>
          <a:p>
            <a:pPr eaLnBrk="1" hangingPunct="1"/>
            <a:endParaRPr lang="en-US" dirty="0" smtClean="0"/>
          </a:p>
          <a:p>
            <a:pPr eaLnBrk="1" hangingPunct="1"/>
            <a:endParaRPr lang="en-US" dirty="0" smtClean="0"/>
          </a:p>
          <a:p>
            <a:pPr eaLnBrk="1" hangingPunct="1"/>
            <a:r>
              <a:rPr lang="en-US" dirty="0" smtClean="0"/>
              <a:t>A </a:t>
            </a:r>
            <a:r>
              <a:rPr lang="en-US" dirty="0" smtClean="0">
                <a:solidFill>
                  <a:srgbClr val="FF0000"/>
                </a:solidFill>
              </a:rPr>
              <a:t>benchmark</a:t>
            </a:r>
            <a:r>
              <a:rPr lang="en-US" dirty="0" smtClean="0"/>
              <a:t> for comparing different schemes and different channels.</a:t>
            </a:r>
          </a:p>
          <a:p>
            <a:pPr eaLnBrk="1" hangingPunct="1"/>
            <a:endParaRPr lang="en-US" dirty="0" smtClean="0"/>
          </a:p>
          <a:p>
            <a:pPr eaLnBrk="1" hangingPunct="1"/>
            <a:endParaRPr lang="en-US" dirty="0" smtClean="0"/>
          </a:p>
          <a:p>
            <a:pPr eaLnBrk="1" hangingPunct="1"/>
            <a:r>
              <a:rPr lang="en-US" dirty="0" smtClean="0"/>
              <a:t>Suggests </a:t>
            </a:r>
            <a:r>
              <a:rPr lang="en-US" dirty="0" smtClean="0">
                <a:solidFill>
                  <a:srgbClr val="FF0000"/>
                </a:solidFill>
              </a:rPr>
              <a:t>totally</a:t>
            </a:r>
            <a:r>
              <a:rPr lang="en-US" dirty="0" smtClean="0"/>
              <a:t> </a:t>
            </a:r>
            <a:r>
              <a:rPr lang="en-US" dirty="0" smtClean="0">
                <a:solidFill>
                  <a:srgbClr val="FF0000"/>
                </a:solidFill>
              </a:rPr>
              <a:t>new</a:t>
            </a:r>
            <a:r>
              <a:rPr lang="en-US" dirty="0" smtClean="0"/>
              <a:t> ways of communication (</a:t>
            </a:r>
            <a:r>
              <a:rPr lang="en-US" dirty="0" err="1" smtClean="0"/>
              <a:t>eg</a:t>
            </a:r>
            <a:r>
              <a:rPr lang="en-US" dirty="0" smtClean="0"/>
              <a:t>. MIMO, opportunistic communication).</a:t>
            </a:r>
          </a:p>
          <a:p>
            <a:pPr eaLnBrk="1" hangingPunct="1"/>
            <a:endParaRPr lang="en-US" dirty="0" smtClean="0"/>
          </a:p>
          <a:p>
            <a:pPr eaLnBrk="1" hangingPunct="1"/>
            <a:endParaRPr lang="en-US" dirty="0" smtClean="0"/>
          </a:p>
          <a:p>
            <a:pPr eaLnBrk="1" hangingPunct="1"/>
            <a:endParaRPr lang="en-US" dirty="0" smtClean="0"/>
          </a:p>
          <a:p>
            <a:pPr eaLnBrk="1" hangingPunct="1"/>
            <a:endParaRPr lang="en-US" dirty="0" smtClean="0"/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Rectangle 2"/>
          <p:cNvSpPr>
            <a:spLocks noGrp="1" noChangeArrowheads="1"/>
          </p:cNvSpPr>
          <p:nvPr>
            <p:ph type="title"/>
          </p:nvPr>
        </p:nvSpPr>
        <p:spPr>
          <a:xfrm>
            <a:off x="152400" y="152400"/>
            <a:ext cx="8396248" cy="762000"/>
          </a:xfrm>
        </p:spPr>
        <p:txBody>
          <a:bodyPr/>
          <a:lstStyle/>
          <a:p>
            <a:r>
              <a:rPr lang="en-US" dirty="0"/>
              <a:t>E</a:t>
            </a:r>
            <a:r>
              <a:rPr lang="en-US" dirty="0" smtClean="0"/>
              <a:t>rasures on </a:t>
            </a:r>
            <a:r>
              <a:rPr lang="en-US" dirty="0" err="1" smtClean="0"/>
              <a:t>i.i.d</a:t>
            </a:r>
            <a:r>
              <a:rPr lang="en-US" dirty="0" smtClean="0"/>
              <a:t>. uniform DNA</a:t>
            </a:r>
          </a:p>
        </p:txBody>
      </p:sp>
      <p:sp>
        <p:nvSpPr>
          <p:cNvPr id="69635" name="Rectangle 3"/>
          <p:cNvSpPr>
            <a:spLocks noGrp="1" noChangeArrowheads="1"/>
          </p:cNvSpPr>
          <p:nvPr>
            <p:ph type="body" idx="1"/>
          </p:nvPr>
        </p:nvSpPr>
        <p:spPr>
          <a:ln>
            <a:noFill/>
          </a:ln>
        </p:spPr>
        <p:txBody>
          <a:bodyPr/>
          <a:lstStyle/>
          <a:p>
            <a:pPr marL="0" indent="0">
              <a:buNone/>
            </a:pPr>
            <a:endParaRPr lang="en-US" dirty="0" smtClean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 smtClean="0"/>
              <a:t>Theorem:</a:t>
            </a:r>
          </a:p>
          <a:p>
            <a:endParaRPr lang="en-US" dirty="0" smtClean="0"/>
          </a:p>
          <a:p>
            <a:pPr>
              <a:buFontTx/>
              <a:buNone/>
            </a:pPr>
            <a:r>
              <a:rPr lang="en-US" dirty="0" smtClean="0"/>
              <a:t>	If the erasure probability is less than 1/3, then noiseless performance can be achieved. </a:t>
            </a:r>
          </a:p>
          <a:p>
            <a:pPr>
              <a:buFontTx/>
              <a:buNone/>
            </a:pPr>
            <a:endParaRPr lang="en-US" dirty="0"/>
          </a:p>
          <a:p>
            <a:pPr>
              <a:buFontTx/>
              <a:buNone/>
            </a:pPr>
            <a:r>
              <a:rPr lang="en-US" dirty="0" smtClean="0"/>
              <a:t>	A separation architecture is optimal:</a:t>
            </a:r>
          </a:p>
          <a:p>
            <a:pPr>
              <a:buFontTx/>
              <a:buNone/>
            </a:pPr>
            <a:endParaRPr lang="en-US" dirty="0"/>
          </a:p>
          <a:p>
            <a:pPr>
              <a:buFontTx/>
              <a:buNone/>
            </a:pPr>
            <a:endParaRPr lang="en-US" dirty="0" smtClean="0"/>
          </a:p>
          <a:p>
            <a:pPr>
              <a:buFontTx/>
              <a:buNone/>
            </a:pPr>
            <a:endParaRPr lang="en-US" dirty="0" smtClean="0"/>
          </a:p>
        </p:txBody>
      </p:sp>
      <p:sp>
        <p:nvSpPr>
          <p:cNvPr id="2" name="TextBox 1"/>
          <p:cNvSpPr txBox="1"/>
          <p:nvPr/>
        </p:nvSpPr>
        <p:spPr>
          <a:xfrm>
            <a:off x="4726196" y="1111201"/>
            <a:ext cx="4470695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(Ma, </a:t>
            </a:r>
            <a:r>
              <a:rPr lang="en-US" sz="2000" dirty="0" err="1"/>
              <a:t>Motahari</a:t>
            </a:r>
            <a:r>
              <a:rPr lang="en-US" sz="2000" dirty="0"/>
              <a:t>, </a:t>
            </a:r>
            <a:r>
              <a:rPr lang="en-US" sz="2000" dirty="0" err="1"/>
              <a:t>Ramchandran</a:t>
            </a:r>
            <a:r>
              <a:rPr lang="en-US" sz="2000" dirty="0"/>
              <a:t> &amp; T. 12)</a:t>
            </a:r>
          </a:p>
          <a:p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1971306" y="5236694"/>
            <a:ext cx="1535997" cy="830997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pPr algn="ctr">
              <a:buFontTx/>
              <a:buNone/>
            </a:pPr>
            <a:r>
              <a:rPr lang="en-US" dirty="0"/>
              <a:t>error</a:t>
            </a:r>
          </a:p>
          <a:p>
            <a:pPr algn="ctr">
              <a:buFontTx/>
              <a:buNone/>
            </a:pPr>
            <a:r>
              <a:rPr lang="en-US" dirty="0" smtClean="0"/>
              <a:t>correction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4815918" y="5272366"/>
            <a:ext cx="1484601" cy="830997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/>
              <a:t>a</a:t>
            </a:r>
            <a:r>
              <a:rPr lang="en-US" dirty="0" smtClean="0"/>
              <a:t>ssembly</a:t>
            </a:r>
          </a:p>
          <a:p>
            <a:endParaRPr lang="en-US" dirty="0"/>
          </a:p>
        </p:txBody>
      </p:sp>
      <p:cxnSp>
        <p:nvCxnSpPr>
          <p:cNvPr id="6" name="Straight Arrow Connector 5"/>
          <p:cNvCxnSpPr>
            <a:stCxn id="3" idx="3"/>
          </p:cNvCxnSpPr>
          <p:nvPr/>
        </p:nvCxnSpPr>
        <p:spPr bwMode="auto">
          <a:xfrm flipV="1">
            <a:off x="3507303" y="5647267"/>
            <a:ext cx="1259430" cy="4926"/>
          </a:xfrm>
          <a:prstGeom prst="straightConnector1">
            <a:avLst/>
          </a:prstGeom>
          <a:solidFill>
            <a:schemeClr val="accent1"/>
          </a:solidFill>
          <a:ln w="5715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63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63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63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Why?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r>
              <a:rPr lang="en-US" dirty="0" smtClean="0"/>
              <a:t>Coverage means most positions are covered by many reads.</a:t>
            </a:r>
          </a:p>
          <a:p>
            <a:endParaRPr lang="en-US" dirty="0"/>
          </a:p>
          <a:p>
            <a:r>
              <a:rPr lang="en-US" dirty="0" smtClean="0"/>
              <a:t>Aligning noisy reads </a:t>
            </a:r>
            <a:r>
              <a:rPr lang="en-US" dirty="0" smtClean="0">
                <a:solidFill>
                  <a:srgbClr val="FF0000"/>
                </a:solidFill>
              </a:rPr>
              <a:t>locally</a:t>
            </a:r>
            <a:r>
              <a:rPr lang="en-US" dirty="0" smtClean="0"/>
              <a:t> is easier than assembling noiseless reads </a:t>
            </a:r>
            <a:r>
              <a:rPr lang="en-US" dirty="0" smtClean="0">
                <a:solidFill>
                  <a:srgbClr val="3366FF"/>
                </a:solidFill>
              </a:rPr>
              <a:t>globally</a:t>
            </a:r>
            <a:r>
              <a:rPr lang="en-US" dirty="0"/>
              <a:t> </a:t>
            </a:r>
            <a:r>
              <a:rPr lang="en-US" dirty="0" smtClean="0"/>
              <a:t>for </a:t>
            </a:r>
            <a:r>
              <a:rPr lang="en-US" dirty="0" err="1" smtClean="0">
                <a:latin typeface="Arial"/>
              </a:rPr>
              <a:t>p</a:t>
            </a:r>
            <a:r>
              <a:rPr lang="en-US" baseline="-25000" dirty="0" err="1" smtClean="0">
                <a:latin typeface="Arial"/>
              </a:rPr>
              <a:t>erasure</a:t>
            </a:r>
            <a:r>
              <a:rPr lang="en-US" dirty="0" smtClean="0"/>
              <a:t> &lt; 1/3.</a:t>
            </a:r>
            <a:endParaRPr lang="en-US" dirty="0"/>
          </a:p>
        </p:txBody>
      </p:sp>
      <p:grpSp>
        <p:nvGrpSpPr>
          <p:cNvPr id="7" name="Group 120"/>
          <p:cNvGrpSpPr/>
          <p:nvPr/>
        </p:nvGrpSpPr>
        <p:grpSpPr>
          <a:xfrm>
            <a:off x="7119018" y="1944813"/>
            <a:ext cx="1503548" cy="459587"/>
            <a:chOff x="7134355" y="2044860"/>
            <a:chExt cx="1461345" cy="446687"/>
          </a:xfrm>
        </p:grpSpPr>
        <p:sp>
          <p:nvSpPr>
            <p:cNvPr id="8" name="Line 60"/>
            <p:cNvSpPr>
              <a:spLocks noChangeShapeType="1"/>
            </p:cNvSpPr>
            <p:nvPr/>
          </p:nvSpPr>
          <p:spPr bwMode="auto">
            <a:xfrm flipV="1">
              <a:off x="7374775" y="2491547"/>
              <a:ext cx="548330" cy="0"/>
            </a:xfrm>
            <a:prstGeom prst="line">
              <a:avLst/>
            </a:prstGeom>
            <a:noFill/>
            <a:ln w="101600" cmpd="sng">
              <a:solidFill>
                <a:srgbClr val="00CC99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9" name="Line 60"/>
            <p:cNvSpPr>
              <a:spLocks noChangeShapeType="1"/>
            </p:cNvSpPr>
            <p:nvPr/>
          </p:nvSpPr>
          <p:spPr bwMode="auto">
            <a:xfrm flipV="1">
              <a:off x="7678464" y="2179740"/>
              <a:ext cx="548330" cy="0"/>
            </a:xfrm>
            <a:prstGeom prst="line">
              <a:avLst/>
            </a:prstGeom>
            <a:noFill/>
            <a:ln w="101600" cmpd="sng">
              <a:solidFill>
                <a:srgbClr val="00CC99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0" name="Line 60"/>
            <p:cNvSpPr>
              <a:spLocks noChangeShapeType="1"/>
            </p:cNvSpPr>
            <p:nvPr/>
          </p:nvSpPr>
          <p:spPr bwMode="auto">
            <a:xfrm flipV="1">
              <a:off x="8047370" y="2044860"/>
              <a:ext cx="548330" cy="0"/>
            </a:xfrm>
            <a:prstGeom prst="line">
              <a:avLst/>
            </a:prstGeom>
            <a:noFill/>
            <a:ln w="101600" cmpd="sng">
              <a:solidFill>
                <a:srgbClr val="00CC99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1" name="Line 60"/>
            <p:cNvSpPr>
              <a:spLocks noChangeShapeType="1"/>
            </p:cNvSpPr>
            <p:nvPr/>
          </p:nvSpPr>
          <p:spPr bwMode="auto">
            <a:xfrm flipV="1">
              <a:off x="7134355" y="2304113"/>
              <a:ext cx="548330" cy="0"/>
            </a:xfrm>
            <a:prstGeom prst="line">
              <a:avLst/>
            </a:prstGeom>
            <a:noFill/>
            <a:ln w="101600" cmpd="sng">
              <a:solidFill>
                <a:srgbClr val="00CC99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12" name="Group 119"/>
          <p:cNvGrpSpPr/>
          <p:nvPr/>
        </p:nvGrpSpPr>
        <p:grpSpPr>
          <a:xfrm>
            <a:off x="560787" y="2053421"/>
            <a:ext cx="1135793" cy="401912"/>
            <a:chOff x="565802" y="2153468"/>
            <a:chExt cx="1103913" cy="390631"/>
          </a:xfrm>
        </p:grpSpPr>
        <p:sp>
          <p:nvSpPr>
            <p:cNvPr id="13" name="Line 60"/>
            <p:cNvSpPr>
              <a:spLocks noChangeShapeType="1"/>
            </p:cNvSpPr>
            <p:nvPr/>
          </p:nvSpPr>
          <p:spPr bwMode="auto">
            <a:xfrm flipV="1">
              <a:off x="899019" y="2153468"/>
              <a:ext cx="548330" cy="0"/>
            </a:xfrm>
            <a:prstGeom prst="line">
              <a:avLst/>
            </a:prstGeom>
            <a:noFill/>
            <a:ln w="101600" cmpd="sng">
              <a:solidFill>
                <a:srgbClr val="00CC99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4" name="Line 60"/>
            <p:cNvSpPr>
              <a:spLocks noChangeShapeType="1"/>
            </p:cNvSpPr>
            <p:nvPr/>
          </p:nvSpPr>
          <p:spPr bwMode="auto">
            <a:xfrm flipV="1">
              <a:off x="565802" y="2319880"/>
              <a:ext cx="548330" cy="0"/>
            </a:xfrm>
            <a:prstGeom prst="line">
              <a:avLst/>
            </a:prstGeom>
            <a:noFill/>
            <a:ln w="101600" cmpd="sng">
              <a:solidFill>
                <a:srgbClr val="00CC99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5" name="Line 60"/>
            <p:cNvSpPr>
              <a:spLocks noChangeShapeType="1"/>
            </p:cNvSpPr>
            <p:nvPr/>
          </p:nvSpPr>
          <p:spPr bwMode="auto">
            <a:xfrm flipV="1">
              <a:off x="1121385" y="2414181"/>
              <a:ext cx="548330" cy="0"/>
            </a:xfrm>
            <a:prstGeom prst="line">
              <a:avLst/>
            </a:prstGeom>
            <a:noFill/>
            <a:ln w="101600" cmpd="sng">
              <a:solidFill>
                <a:srgbClr val="00CC99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6" name="Line 60"/>
            <p:cNvSpPr>
              <a:spLocks noChangeShapeType="1"/>
            </p:cNvSpPr>
            <p:nvPr/>
          </p:nvSpPr>
          <p:spPr bwMode="auto">
            <a:xfrm flipV="1">
              <a:off x="769872" y="2544099"/>
              <a:ext cx="548330" cy="0"/>
            </a:xfrm>
            <a:prstGeom prst="line">
              <a:avLst/>
            </a:prstGeom>
            <a:noFill/>
            <a:ln w="101600" cmpd="sng">
              <a:solidFill>
                <a:srgbClr val="00CC99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17" name="Group 66"/>
          <p:cNvGrpSpPr/>
          <p:nvPr/>
        </p:nvGrpSpPr>
        <p:grpSpPr>
          <a:xfrm>
            <a:off x="5571809" y="2098957"/>
            <a:ext cx="1662112" cy="447874"/>
            <a:chOff x="4160730" y="2199009"/>
            <a:chExt cx="1615460" cy="435303"/>
          </a:xfrm>
        </p:grpSpPr>
        <p:sp>
          <p:nvSpPr>
            <p:cNvPr id="18" name="Line 60"/>
            <p:cNvSpPr>
              <a:spLocks noChangeShapeType="1"/>
            </p:cNvSpPr>
            <p:nvPr/>
          </p:nvSpPr>
          <p:spPr bwMode="auto">
            <a:xfrm flipV="1">
              <a:off x="4160730" y="2199009"/>
              <a:ext cx="548330" cy="0"/>
            </a:xfrm>
            <a:prstGeom prst="line">
              <a:avLst/>
            </a:prstGeom>
            <a:noFill/>
            <a:ln w="101600" cmpd="sng">
              <a:solidFill>
                <a:srgbClr val="00CC99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" name="Line 60"/>
            <p:cNvSpPr>
              <a:spLocks noChangeShapeType="1"/>
            </p:cNvSpPr>
            <p:nvPr/>
          </p:nvSpPr>
          <p:spPr bwMode="auto">
            <a:xfrm flipV="1">
              <a:off x="4527687" y="2351409"/>
              <a:ext cx="548330" cy="0"/>
            </a:xfrm>
            <a:prstGeom prst="line">
              <a:avLst/>
            </a:prstGeom>
            <a:noFill/>
            <a:ln w="101600" cmpd="sng">
              <a:solidFill>
                <a:srgbClr val="00CC99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0" name="Line 60"/>
            <p:cNvSpPr>
              <a:spLocks noChangeShapeType="1"/>
            </p:cNvSpPr>
            <p:nvPr/>
          </p:nvSpPr>
          <p:spPr bwMode="auto">
            <a:xfrm flipV="1">
              <a:off x="4894645" y="2554607"/>
              <a:ext cx="548330" cy="0"/>
            </a:xfrm>
            <a:prstGeom prst="line">
              <a:avLst/>
            </a:prstGeom>
            <a:noFill/>
            <a:ln w="101600" cmpd="sng">
              <a:solidFill>
                <a:srgbClr val="00CC99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1" name="Line 60"/>
            <p:cNvSpPr>
              <a:spLocks noChangeShapeType="1"/>
            </p:cNvSpPr>
            <p:nvPr/>
          </p:nvSpPr>
          <p:spPr bwMode="auto">
            <a:xfrm flipV="1">
              <a:off x="5050706" y="2235795"/>
              <a:ext cx="548330" cy="0"/>
            </a:xfrm>
            <a:prstGeom prst="line">
              <a:avLst/>
            </a:prstGeom>
            <a:noFill/>
            <a:ln w="101600" cmpd="sng">
              <a:solidFill>
                <a:srgbClr val="00CC99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2" name="Line 60"/>
            <p:cNvSpPr>
              <a:spLocks noChangeShapeType="1"/>
            </p:cNvSpPr>
            <p:nvPr/>
          </p:nvSpPr>
          <p:spPr bwMode="auto">
            <a:xfrm flipV="1">
              <a:off x="5227860" y="2396954"/>
              <a:ext cx="548330" cy="0"/>
            </a:xfrm>
            <a:prstGeom prst="line">
              <a:avLst/>
            </a:prstGeom>
            <a:noFill/>
            <a:ln w="101600" cmpd="sng">
              <a:solidFill>
                <a:srgbClr val="00CC99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3" name="Line 60"/>
            <p:cNvSpPr>
              <a:spLocks noChangeShapeType="1"/>
            </p:cNvSpPr>
            <p:nvPr/>
          </p:nvSpPr>
          <p:spPr bwMode="auto">
            <a:xfrm flipV="1">
              <a:off x="4341638" y="2634312"/>
              <a:ext cx="548330" cy="0"/>
            </a:xfrm>
            <a:prstGeom prst="line">
              <a:avLst/>
            </a:prstGeom>
            <a:noFill/>
            <a:ln w="101600" cmpd="sng">
              <a:solidFill>
                <a:srgbClr val="00CC99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24" name="Group 67"/>
          <p:cNvGrpSpPr/>
          <p:nvPr/>
        </p:nvGrpSpPr>
        <p:grpSpPr>
          <a:xfrm>
            <a:off x="1570308" y="2087729"/>
            <a:ext cx="2388290" cy="268543"/>
            <a:chOff x="1611195" y="2188501"/>
            <a:chExt cx="2321251" cy="261005"/>
          </a:xfrm>
        </p:grpSpPr>
        <p:sp>
          <p:nvSpPr>
            <p:cNvPr id="25" name="Line 60"/>
            <p:cNvSpPr>
              <a:spLocks noChangeShapeType="1"/>
            </p:cNvSpPr>
            <p:nvPr/>
          </p:nvSpPr>
          <p:spPr bwMode="auto">
            <a:xfrm flipV="1">
              <a:off x="1611195" y="2241052"/>
              <a:ext cx="548330" cy="0"/>
            </a:xfrm>
            <a:prstGeom prst="line">
              <a:avLst/>
            </a:prstGeom>
            <a:noFill/>
            <a:ln w="101600" cmpd="sng">
              <a:solidFill>
                <a:srgbClr val="00CC99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6" name="Line 60"/>
            <p:cNvSpPr>
              <a:spLocks noChangeShapeType="1"/>
            </p:cNvSpPr>
            <p:nvPr/>
          </p:nvSpPr>
          <p:spPr bwMode="auto">
            <a:xfrm flipV="1">
              <a:off x="1864549" y="2427610"/>
              <a:ext cx="548330" cy="0"/>
            </a:xfrm>
            <a:prstGeom prst="line">
              <a:avLst/>
            </a:prstGeom>
            <a:noFill/>
            <a:ln w="101600" cmpd="sng">
              <a:solidFill>
                <a:srgbClr val="00CC99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7" name="Line 60"/>
            <p:cNvSpPr>
              <a:spLocks noChangeShapeType="1"/>
            </p:cNvSpPr>
            <p:nvPr/>
          </p:nvSpPr>
          <p:spPr bwMode="auto">
            <a:xfrm flipV="1">
              <a:off x="2320176" y="2318128"/>
              <a:ext cx="548330" cy="0"/>
            </a:xfrm>
            <a:prstGeom prst="line">
              <a:avLst/>
            </a:prstGeom>
            <a:noFill/>
            <a:ln w="101600" cmpd="sng">
              <a:solidFill>
                <a:srgbClr val="00CC99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grpSp>
          <p:nvGrpSpPr>
            <p:cNvPr id="28" name="Group 72"/>
            <p:cNvGrpSpPr/>
            <p:nvPr/>
          </p:nvGrpSpPr>
          <p:grpSpPr>
            <a:xfrm>
              <a:off x="3172470" y="2188501"/>
              <a:ext cx="759976" cy="119117"/>
              <a:chOff x="3172470" y="2305597"/>
              <a:chExt cx="759976" cy="119117"/>
            </a:xfrm>
          </p:grpSpPr>
          <p:sp>
            <p:nvSpPr>
              <p:cNvPr id="30" name="Line 60"/>
              <p:cNvSpPr>
                <a:spLocks noChangeShapeType="1"/>
              </p:cNvSpPr>
              <p:nvPr/>
            </p:nvSpPr>
            <p:spPr bwMode="auto">
              <a:xfrm flipV="1">
                <a:off x="3172470" y="2424714"/>
                <a:ext cx="548330" cy="0"/>
              </a:xfrm>
              <a:prstGeom prst="line">
                <a:avLst/>
              </a:prstGeom>
              <a:noFill/>
              <a:ln w="101600" cmpd="sng">
                <a:solidFill>
                  <a:srgbClr val="00CC99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1" name="Line 60"/>
              <p:cNvSpPr>
                <a:spLocks noChangeShapeType="1"/>
              </p:cNvSpPr>
              <p:nvPr/>
            </p:nvSpPr>
            <p:spPr bwMode="auto">
              <a:xfrm flipV="1">
                <a:off x="3384116" y="2305597"/>
                <a:ext cx="548330" cy="0"/>
              </a:xfrm>
              <a:prstGeom prst="line">
                <a:avLst/>
              </a:prstGeom>
              <a:noFill/>
              <a:ln w="101600" cmpd="sng">
                <a:solidFill>
                  <a:srgbClr val="00CC99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29" name="Line 60"/>
            <p:cNvSpPr>
              <a:spLocks noChangeShapeType="1"/>
            </p:cNvSpPr>
            <p:nvPr/>
          </p:nvSpPr>
          <p:spPr bwMode="auto">
            <a:xfrm flipV="1">
              <a:off x="2724798" y="2449506"/>
              <a:ext cx="548330" cy="0"/>
            </a:xfrm>
            <a:prstGeom prst="line">
              <a:avLst/>
            </a:prstGeom>
            <a:noFill/>
            <a:ln w="101600" cmpd="sng">
              <a:solidFill>
                <a:srgbClr val="00CC99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32" name="Group 31"/>
          <p:cNvGrpSpPr/>
          <p:nvPr/>
        </p:nvGrpSpPr>
        <p:grpSpPr>
          <a:xfrm>
            <a:off x="3734203" y="2080277"/>
            <a:ext cx="1941962" cy="410014"/>
            <a:chOff x="3761844" y="2244995"/>
            <a:chExt cx="1887456" cy="398506"/>
          </a:xfrm>
        </p:grpSpPr>
        <p:grpSp>
          <p:nvGrpSpPr>
            <p:cNvPr id="33" name="Group 120"/>
            <p:cNvGrpSpPr/>
            <p:nvPr/>
          </p:nvGrpSpPr>
          <p:grpSpPr>
            <a:xfrm>
              <a:off x="3761844" y="2244995"/>
              <a:ext cx="1722861" cy="398506"/>
              <a:chOff x="7089244" y="2070259"/>
              <a:chExt cx="1722861" cy="398506"/>
            </a:xfrm>
          </p:grpSpPr>
          <p:sp>
            <p:nvSpPr>
              <p:cNvPr id="35" name="Line 60"/>
              <p:cNvSpPr>
                <a:spLocks noChangeShapeType="1"/>
              </p:cNvSpPr>
              <p:nvPr/>
            </p:nvSpPr>
            <p:spPr bwMode="auto">
              <a:xfrm flipV="1">
                <a:off x="8263775" y="2389944"/>
                <a:ext cx="548330" cy="0"/>
              </a:xfrm>
              <a:prstGeom prst="line">
                <a:avLst/>
              </a:prstGeom>
              <a:noFill/>
              <a:ln w="101600" cmpd="sng">
                <a:solidFill>
                  <a:srgbClr val="00CC99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6" name="Line 60"/>
              <p:cNvSpPr>
                <a:spLocks noChangeShapeType="1"/>
              </p:cNvSpPr>
              <p:nvPr/>
            </p:nvSpPr>
            <p:spPr bwMode="auto">
              <a:xfrm flipV="1">
                <a:off x="7678464" y="2179740"/>
                <a:ext cx="548330" cy="0"/>
              </a:xfrm>
              <a:prstGeom prst="line">
                <a:avLst/>
              </a:prstGeom>
              <a:noFill/>
              <a:ln w="101600" cmpd="sng">
                <a:solidFill>
                  <a:srgbClr val="00CC99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7" name="Line 60"/>
              <p:cNvSpPr>
                <a:spLocks noChangeShapeType="1"/>
              </p:cNvSpPr>
              <p:nvPr/>
            </p:nvSpPr>
            <p:spPr bwMode="auto">
              <a:xfrm flipV="1">
                <a:off x="8148970" y="2070259"/>
                <a:ext cx="548330" cy="0"/>
              </a:xfrm>
              <a:prstGeom prst="line">
                <a:avLst/>
              </a:prstGeom>
              <a:noFill/>
              <a:ln w="101600" cmpd="sng">
                <a:solidFill>
                  <a:srgbClr val="00CC99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grpSp>
            <p:nvGrpSpPr>
              <p:cNvPr id="38" name="Group 43"/>
              <p:cNvGrpSpPr/>
              <p:nvPr/>
            </p:nvGrpSpPr>
            <p:grpSpPr>
              <a:xfrm>
                <a:off x="7089244" y="2304113"/>
                <a:ext cx="788182" cy="164652"/>
                <a:chOff x="7089244" y="2421209"/>
                <a:chExt cx="788182" cy="164652"/>
              </a:xfrm>
            </p:grpSpPr>
            <p:sp>
              <p:nvSpPr>
                <p:cNvPr id="39" name="Line 60"/>
                <p:cNvSpPr>
                  <a:spLocks noChangeShapeType="1"/>
                </p:cNvSpPr>
                <p:nvPr/>
              </p:nvSpPr>
              <p:spPr bwMode="auto">
                <a:xfrm flipV="1">
                  <a:off x="7329096" y="2421209"/>
                  <a:ext cx="548330" cy="0"/>
                </a:xfrm>
                <a:prstGeom prst="line">
                  <a:avLst/>
                </a:prstGeom>
                <a:noFill/>
                <a:ln w="101600" cmpd="sng">
                  <a:solidFill>
                    <a:srgbClr val="00CC99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40" name="Line 60"/>
                <p:cNvSpPr>
                  <a:spLocks noChangeShapeType="1"/>
                </p:cNvSpPr>
                <p:nvPr/>
              </p:nvSpPr>
              <p:spPr bwMode="auto">
                <a:xfrm flipV="1">
                  <a:off x="7089244" y="2585861"/>
                  <a:ext cx="548330" cy="0"/>
                </a:xfrm>
                <a:prstGeom prst="line">
                  <a:avLst/>
                </a:prstGeom>
                <a:noFill/>
                <a:ln w="101600" cmpd="sng">
                  <a:solidFill>
                    <a:srgbClr val="00CC99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</p:grpSp>
        </p:grpSp>
        <p:sp>
          <p:nvSpPr>
            <p:cNvPr id="34" name="Line 60"/>
            <p:cNvSpPr>
              <a:spLocks noChangeShapeType="1"/>
            </p:cNvSpPr>
            <p:nvPr/>
          </p:nvSpPr>
          <p:spPr bwMode="auto">
            <a:xfrm flipV="1">
              <a:off x="5100970" y="2371994"/>
              <a:ext cx="548330" cy="0"/>
            </a:xfrm>
            <a:prstGeom prst="line">
              <a:avLst/>
            </a:prstGeom>
            <a:noFill/>
            <a:ln w="101600" cmpd="sng">
              <a:solidFill>
                <a:srgbClr val="00CC99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43" name="Line 3"/>
          <p:cNvSpPr>
            <a:spLocks noChangeShapeType="1"/>
          </p:cNvSpPr>
          <p:nvPr/>
        </p:nvSpPr>
        <p:spPr bwMode="auto">
          <a:xfrm flipV="1">
            <a:off x="133350" y="1646238"/>
            <a:ext cx="8909050" cy="0"/>
          </a:xfrm>
          <a:prstGeom prst="line">
            <a:avLst/>
          </a:prstGeom>
          <a:noFill/>
          <a:ln w="76200" cmpd="sng">
            <a:solidFill>
              <a:srgbClr val="446DCB"/>
            </a:solidFill>
            <a:round/>
            <a:headEnd/>
            <a:tailEnd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  <p:txBody>
          <a:bodyPr/>
          <a:lstStyle/>
          <a:p>
            <a:pPr algn="ctr">
              <a:defRPr/>
            </a:pPr>
            <a:endParaRPr lang="en-US">
              <a:ln w="127000" cmpd="sng">
                <a:solidFill>
                  <a:schemeClr val="tx1"/>
                </a:solidFill>
              </a:ln>
              <a:latin typeface="Arial" pitchFamily="34" charset="0"/>
              <a:cs typeface="+mn-cs"/>
            </a:endParaRPr>
          </a:p>
        </p:txBody>
      </p:sp>
      <p:grpSp>
        <p:nvGrpSpPr>
          <p:cNvPr id="45" name="Group 119"/>
          <p:cNvGrpSpPr/>
          <p:nvPr/>
        </p:nvGrpSpPr>
        <p:grpSpPr>
          <a:xfrm>
            <a:off x="1055123" y="2474463"/>
            <a:ext cx="1135793" cy="401912"/>
            <a:chOff x="565802" y="2153468"/>
            <a:chExt cx="1103913" cy="390631"/>
          </a:xfrm>
        </p:grpSpPr>
        <p:sp>
          <p:nvSpPr>
            <p:cNvPr id="46" name="Line 60"/>
            <p:cNvSpPr>
              <a:spLocks noChangeShapeType="1"/>
            </p:cNvSpPr>
            <p:nvPr/>
          </p:nvSpPr>
          <p:spPr bwMode="auto">
            <a:xfrm flipV="1">
              <a:off x="899019" y="2153468"/>
              <a:ext cx="548330" cy="0"/>
            </a:xfrm>
            <a:prstGeom prst="line">
              <a:avLst/>
            </a:prstGeom>
            <a:noFill/>
            <a:ln w="101600" cmpd="sng">
              <a:solidFill>
                <a:srgbClr val="00CC99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7" name="Line 60"/>
            <p:cNvSpPr>
              <a:spLocks noChangeShapeType="1"/>
            </p:cNvSpPr>
            <p:nvPr/>
          </p:nvSpPr>
          <p:spPr bwMode="auto">
            <a:xfrm flipV="1">
              <a:off x="565802" y="2319880"/>
              <a:ext cx="548330" cy="0"/>
            </a:xfrm>
            <a:prstGeom prst="line">
              <a:avLst/>
            </a:prstGeom>
            <a:noFill/>
            <a:ln w="101600" cmpd="sng">
              <a:solidFill>
                <a:srgbClr val="00CC99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8" name="Line 60"/>
            <p:cNvSpPr>
              <a:spLocks noChangeShapeType="1"/>
            </p:cNvSpPr>
            <p:nvPr/>
          </p:nvSpPr>
          <p:spPr bwMode="auto">
            <a:xfrm flipV="1">
              <a:off x="1121385" y="2414181"/>
              <a:ext cx="548330" cy="0"/>
            </a:xfrm>
            <a:prstGeom prst="line">
              <a:avLst/>
            </a:prstGeom>
            <a:noFill/>
            <a:ln w="101600" cmpd="sng">
              <a:solidFill>
                <a:srgbClr val="00CC99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9" name="Line 60"/>
            <p:cNvSpPr>
              <a:spLocks noChangeShapeType="1"/>
            </p:cNvSpPr>
            <p:nvPr/>
          </p:nvSpPr>
          <p:spPr bwMode="auto">
            <a:xfrm flipV="1">
              <a:off x="769872" y="2544099"/>
              <a:ext cx="548330" cy="0"/>
            </a:xfrm>
            <a:prstGeom prst="line">
              <a:avLst/>
            </a:prstGeom>
            <a:noFill/>
            <a:ln w="101600" cmpd="sng">
              <a:solidFill>
                <a:srgbClr val="00CC99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50" name="Group 119"/>
          <p:cNvGrpSpPr/>
          <p:nvPr/>
        </p:nvGrpSpPr>
        <p:grpSpPr>
          <a:xfrm>
            <a:off x="1653511" y="2450041"/>
            <a:ext cx="1135793" cy="401912"/>
            <a:chOff x="565802" y="2153468"/>
            <a:chExt cx="1103913" cy="390631"/>
          </a:xfrm>
        </p:grpSpPr>
        <p:sp>
          <p:nvSpPr>
            <p:cNvPr id="51" name="Line 60"/>
            <p:cNvSpPr>
              <a:spLocks noChangeShapeType="1"/>
            </p:cNvSpPr>
            <p:nvPr/>
          </p:nvSpPr>
          <p:spPr bwMode="auto">
            <a:xfrm flipV="1">
              <a:off x="899019" y="2153468"/>
              <a:ext cx="548330" cy="0"/>
            </a:xfrm>
            <a:prstGeom prst="line">
              <a:avLst/>
            </a:prstGeom>
            <a:noFill/>
            <a:ln w="101600" cmpd="sng">
              <a:solidFill>
                <a:srgbClr val="00CC99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2" name="Line 60"/>
            <p:cNvSpPr>
              <a:spLocks noChangeShapeType="1"/>
            </p:cNvSpPr>
            <p:nvPr/>
          </p:nvSpPr>
          <p:spPr bwMode="auto">
            <a:xfrm flipV="1">
              <a:off x="565802" y="2319880"/>
              <a:ext cx="548330" cy="0"/>
            </a:xfrm>
            <a:prstGeom prst="line">
              <a:avLst/>
            </a:prstGeom>
            <a:noFill/>
            <a:ln w="101600" cmpd="sng">
              <a:solidFill>
                <a:srgbClr val="00CC99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3" name="Line 60"/>
            <p:cNvSpPr>
              <a:spLocks noChangeShapeType="1"/>
            </p:cNvSpPr>
            <p:nvPr/>
          </p:nvSpPr>
          <p:spPr bwMode="auto">
            <a:xfrm flipV="1">
              <a:off x="1121385" y="2414181"/>
              <a:ext cx="548330" cy="0"/>
            </a:xfrm>
            <a:prstGeom prst="line">
              <a:avLst/>
            </a:prstGeom>
            <a:noFill/>
            <a:ln w="101600" cmpd="sng">
              <a:solidFill>
                <a:srgbClr val="00CC99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4" name="Line 60"/>
            <p:cNvSpPr>
              <a:spLocks noChangeShapeType="1"/>
            </p:cNvSpPr>
            <p:nvPr/>
          </p:nvSpPr>
          <p:spPr bwMode="auto">
            <a:xfrm flipV="1">
              <a:off x="769872" y="2544099"/>
              <a:ext cx="548330" cy="0"/>
            </a:xfrm>
            <a:prstGeom prst="line">
              <a:avLst/>
            </a:prstGeom>
            <a:noFill/>
            <a:ln w="101600" cmpd="sng">
              <a:solidFill>
                <a:srgbClr val="00CC99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55" name="Group 54"/>
          <p:cNvGrpSpPr/>
          <p:nvPr/>
        </p:nvGrpSpPr>
        <p:grpSpPr>
          <a:xfrm>
            <a:off x="3764483" y="2415842"/>
            <a:ext cx="1941962" cy="410014"/>
            <a:chOff x="3761844" y="2244995"/>
            <a:chExt cx="1887456" cy="398506"/>
          </a:xfrm>
        </p:grpSpPr>
        <p:grpSp>
          <p:nvGrpSpPr>
            <p:cNvPr id="56" name="Group 120"/>
            <p:cNvGrpSpPr/>
            <p:nvPr/>
          </p:nvGrpSpPr>
          <p:grpSpPr>
            <a:xfrm>
              <a:off x="3761844" y="2244995"/>
              <a:ext cx="1722861" cy="398506"/>
              <a:chOff x="7089244" y="2070259"/>
              <a:chExt cx="1722861" cy="398506"/>
            </a:xfrm>
          </p:grpSpPr>
          <p:sp>
            <p:nvSpPr>
              <p:cNvPr id="58" name="Line 60"/>
              <p:cNvSpPr>
                <a:spLocks noChangeShapeType="1"/>
              </p:cNvSpPr>
              <p:nvPr/>
            </p:nvSpPr>
            <p:spPr bwMode="auto">
              <a:xfrm flipV="1">
                <a:off x="8263775" y="2389944"/>
                <a:ext cx="548330" cy="0"/>
              </a:xfrm>
              <a:prstGeom prst="line">
                <a:avLst/>
              </a:prstGeom>
              <a:noFill/>
              <a:ln w="101600" cmpd="sng">
                <a:solidFill>
                  <a:srgbClr val="00CC99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9" name="Line 60"/>
              <p:cNvSpPr>
                <a:spLocks noChangeShapeType="1"/>
              </p:cNvSpPr>
              <p:nvPr/>
            </p:nvSpPr>
            <p:spPr bwMode="auto">
              <a:xfrm flipV="1">
                <a:off x="7678464" y="2179740"/>
                <a:ext cx="548330" cy="0"/>
              </a:xfrm>
              <a:prstGeom prst="line">
                <a:avLst/>
              </a:prstGeom>
              <a:noFill/>
              <a:ln w="101600" cmpd="sng">
                <a:solidFill>
                  <a:srgbClr val="00CC99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0" name="Line 60"/>
              <p:cNvSpPr>
                <a:spLocks noChangeShapeType="1"/>
              </p:cNvSpPr>
              <p:nvPr/>
            </p:nvSpPr>
            <p:spPr bwMode="auto">
              <a:xfrm flipV="1">
                <a:off x="8148970" y="2070259"/>
                <a:ext cx="548330" cy="0"/>
              </a:xfrm>
              <a:prstGeom prst="line">
                <a:avLst/>
              </a:prstGeom>
              <a:noFill/>
              <a:ln w="101600" cmpd="sng">
                <a:solidFill>
                  <a:srgbClr val="00CC99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grpSp>
            <p:nvGrpSpPr>
              <p:cNvPr id="61" name="Group 43"/>
              <p:cNvGrpSpPr/>
              <p:nvPr/>
            </p:nvGrpSpPr>
            <p:grpSpPr>
              <a:xfrm>
                <a:off x="7089244" y="2304113"/>
                <a:ext cx="788182" cy="164652"/>
                <a:chOff x="7089244" y="2421209"/>
                <a:chExt cx="788182" cy="164652"/>
              </a:xfrm>
            </p:grpSpPr>
            <p:sp>
              <p:nvSpPr>
                <p:cNvPr id="62" name="Line 60"/>
                <p:cNvSpPr>
                  <a:spLocks noChangeShapeType="1"/>
                </p:cNvSpPr>
                <p:nvPr/>
              </p:nvSpPr>
              <p:spPr bwMode="auto">
                <a:xfrm flipV="1">
                  <a:off x="7329096" y="2421209"/>
                  <a:ext cx="548330" cy="0"/>
                </a:xfrm>
                <a:prstGeom prst="line">
                  <a:avLst/>
                </a:prstGeom>
                <a:noFill/>
                <a:ln w="101600" cmpd="sng">
                  <a:solidFill>
                    <a:srgbClr val="00CC99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63" name="Line 60"/>
                <p:cNvSpPr>
                  <a:spLocks noChangeShapeType="1"/>
                </p:cNvSpPr>
                <p:nvPr/>
              </p:nvSpPr>
              <p:spPr bwMode="auto">
                <a:xfrm flipV="1">
                  <a:off x="7089244" y="2585861"/>
                  <a:ext cx="548330" cy="0"/>
                </a:xfrm>
                <a:prstGeom prst="line">
                  <a:avLst/>
                </a:prstGeom>
                <a:noFill/>
                <a:ln w="101600" cmpd="sng">
                  <a:solidFill>
                    <a:srgbClr val="00CC99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</p:grpSp>
        </p:grpSp>
        <p:sp>
          <p:nvSpPr>
            <p:cNvPr id="57" name="Line 60"/>
            <p:cNvSpPr>
              <a:spLocks noChangeShapeType="1"/>
            </p:cNvSpPr>
            <p:nvPr/>
          </p:nvSpPr>
          <p:spPr bwMode="auto">
            <a:xfrm flipV="1">
              <a:off x="5100970" y="2371994"/>
              <a:ext cx="548330" cy="0"/>
            </a:xfrm>
            <a:prstGeom prst="line">
              <a:avLst/>
            </a:prstGeom>
            <a:noFill/>
            <a:ln w="101600" cmpd="sng">
              <a:solidFill>
                <a:srgbClr val="00CC99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64" name="Group 119"/>
          <p:cNvGrpSpPr/>
          <p:nvPr/>
        </p:nvGrpSpPr>
        <p:grpSpPr>
          <a:xfrm>
            <a:off x="2941627" y="2370432"/>
            <a:ext cx="1135793" cy="401912"/>
            <a:chOff x="565802" y="2153468"/>
            <a:chExt cx="1103913" cy="390631"/>
          </a:xfrm>
        </p:grpSpPr>
        <p:sp>
          <p:nvSpPr>
            <p:cNvPr id="65" name="Line 60"/>
            <p:cNvSpPr>
              <a:spLocks noChangeShapeType="1"/>
            </p:cNvSpPr>
            <p:nvPr/>
          </p:nvSpPr>
          <p:spPr bwMode="auto">
            <a:xfrm flipV="1">
              <a:off x="899019" y="2153468"/>
              <a:ext cx="548330" cy="0"/>
            </a:xfrm>
            <a:prstGeom prst="line">
              <a:avLst/>
            </a:prstGeom>
            <a:noFill/>
            <a:ln w="101600" cmpd="sng">
              <a:solidFill>
                <a:srgbClr val="00CC99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6" name="Line 60"/>
            <p:cNvSpPr>
              <a:spLocks noChangeShapeType="1"/>
            </p:cNvSpPr>
            <p:nvPr/>
          </p:nvSpPr>
          <p:spPr bwMode="auto">
            <a:xfrm flipV="1">
              <a:off x="565802" y="2319880"/>
              <a:ext cx="548330" cy="0"/>
            </a:xfrm>
            <a:prstGeom prst="line">
              <a:avLst/>
            </a:prstGeom>
            <a:noFill/>
            <a:ln w="101600" cmpd="sng">
              <a:solidFill>
                <a:srgbClr val="00CC99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7" name="Line 60"/>
            <p:cNvSpPr>
              <a:spLocks noChangeShapeType="1"/>
            </p:cNvSpPr>
            <p:nvPr/>
          </p:nvSpPr>
          <p:spPr bwMode="auto">
            <a:xfrm flipV="1">
              <a:off x="1121385" y="2414181"/>
              <a:ext cx="548330" cy="0"/>
            </a:xfrm>
            <a:prstGeom prst="line">
              <a:avLst/>
            </a:prstGeom>
            <a:noFill/>
            <a:ln w="101600" cmpd="sng">
              <a:solidFill>
                <a:srgbClr val="00CC99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8" name="Line 60"/>
            <p:cNvSpPr>
              <a:spLocks noChangeShapeType="1"/>
            </p:cNvSpPr>
            <p:nvPr/>
          </p:nvSpPr>
          <p:spPr bwMode="auto">
            <a:xfrm flipV="1">
              <a:off x="769872" y="2544099"/>
              <a:ext cx="548330" cy="0"/>
            </a:xfrm>
            <a:prstGeom prst="line">
              <a:avLst/>
            </a:prstGeom>
            <a:noFill/>
            <a:ln w="101600" cmpd="sng">
              <a:solidFill>
                <a:srgbClr val="00CC99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69" name="Group 119"/>
          <p:cNvGrpSpPr/>
          <p:nvPr/>
        </p:nvGrpSpPr>
        <p:grpSpPr>
          <a:xfrm>
            <a:off x="6605383" y="2529175"/>
            <a:ext cx="1135793" cy="401912"/>
            <a:chOff x="565802" y="2153468"/>
            <a:chExt cx="1103913" cy="390631"/>
          </a:xfrm>
        </p:grpSpPr>
        <p:sp>
          <p:nvSpPr>
            <p:cNvPr id="70" name="Line 60"/>
            <p:cNvSpPr>
              <a:spLocks noChangeShapeType="1"/>
            </p:cNvSpPr>
            <p:nvPr/>
          </p:nvSpPr>
          <p:spPr bwMode="auto">
            <a:xfrm flipV="1">
              <a:off x="899019" y="2153468"/>
              <a:ext cx="548330" cy="0"/>
            </a:xfrm>
            <a:prstGeom prst="line">
              <a:avLst/>
            </a:prstGeom>
            <a:noFill/>
            <a:ln w="101600" cmpd="sng">
              <a:solidFill>
                <a:srgbClr val="00CC99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1" name="Line 60"/>
            <p:cNvSpPr>
              <a:spLocks noChangeShapeType="1"/>
            </p:cNvSpPr>
            <p:nvPr/>
          </p:nvSpPr>
          <p:spPr bwMode="auto">
            <a:xfrm flipV="1">
              <a:off x="565802" y="2319880"/>
              <a:ext cx="548330" cy="0"/>
            </a:xfrm>
            <a:prstGeom prst="line">
              <a:avLst/>
            </a:prstGeom>
            <a:noFill/>
            <a:ln w="101600" cmpd="sng">
              <a:solidFill>
                <a:srgbClr val="00CC99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2" name="Line 60"/>
            <p:cNvSpPr>
              <a:spLocks noChangeShapeType="1"/>
            </p:cNvSpPr>
            <p:nvPr/>
          </p:nvSpPr>
          <p:spPr bwMode="auto">
            <a:xfrm flipV="1">
              <a:off x="1121385" y="2414181"/>
              <a:ext cx="548330" cy="0"/>
            </a:xfrm>
            <a:prstGeom prst="line">
              <a:avLst/>
            </a:prstGeom>
            <a:noFill/>
            <a:ln w="101600" cmpd="sng">
              <a:solidFill>
                <a:srgbClr val="00CC99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3" name="Line 60"/>
            <p:cNvSpPr>
              <a:spLocks noChangeShapeType="1"/>
            </p:cNvSpPr>
            <p:nvPr/>
          </p:nvSpPr>
          <p:spPr bwMode="auto">
            <a:xfrm flipV="1">
              <a:off x="769872" y="2544099"/>
              <a:ext cx="548330" cy="0"/>
            </a:xfrm>
            <a:prstGeom prst="line">
              <a:avLst/>
            </a:prstGeom>
            <a:noFill/>
            <a:ln w="101600" cmpd="sng">
              <a:solidFill>
                <a:srgbClr val="00CC99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74" name="Group 119"/>
          <p:cNvGrpSpPr/>
          <p:nvPr/>
        </p:nvGrpSpPr>
        <p:grpSpPr>
          <a:xfrm>
            <a:off x="5494059" y="2712340"/>
            <a:ext cx="1135793" cy="401912"/>
            <a:chOff x="565802" y="2153468"/>
            <a:chExt cx="1103913" cy="390631"/>
          </a:xfrm>
        </p:grpSpPr>
        <p:sp>
          <p:nvSpPr>
            <p:cNvPr id="75" name="Line 60"/>
            <p:cNvSpPr>
              <a:spLocks noChangeShapeType="1"/>
            </p:cNvSpPr>
            <p:nvPr/>
          </p:nvSpPr>
          <p:spPr bwMode="auto">
            <a:xfrm flipV="1">
              <a:off x="899019" y="2153468"/>
              <a:ext cx="548330" cy="0"/>
            </a:xfrm>
            <a:prstGeom prst="line">
              <a:avLst/>
            </a:prstGeom>
            <a:noFill/>
            <a:ln w="101600" cmpd="sng">
              <a:solidFill>
                <a:srgbClr val="00CC99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6" name="Line 60"/>
            <p:cNvSpPr>
              <a:spLocks noChangeShapeType="1"/>
            </p:cNvSpPr>
            <p:nvPr/>
          </p:nvSpPr>
          <p:spPr bwMode="auto">
            <a:xfrm flipV="1">
              <a:off x="565802" y="2319880"/>
              <a:ext cx="548330" cy="0"/>
            </a:xfrm>
            <a:prstGeom prst="line">
              <a:avLst/>
            </a:prstGeom>
            <a:noFill/>
            <a:ln w="101600" cmpd="sng">
              <a:solidFill>
                <a:srgbClr val="00CC99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7" name="Line 60"/>
            <p:cNvSpPr>
              <a:spLocks noChangeShapeType="1"/>
            </p:cNvSpPr>
            <p:nvPr/>
          </p:nvSpPr>
          <p:spPr bwMode="auto">
            <a:xfrm flipV="1">
              <a:off x="1121385" y="2414181"/>
              <a:ext cx="548330" cy="0"/>
            </a:xfrm>
            <a:prstGeom prst="line">
              <a:avLst/>
            </a:prstGeom>
            <a:noFill/>
            <a:ln w="101600" cmpd="sng">
              <a:solidFill>
                <a:srgbClr val="00CC99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8" name="Line 60"/>
            <p:cNvSpPr>
              <a:spLocks noChangeShapeType="1"/>
            </p:cNvSpPr>
            <p:nvPr/>
          </p:nvSpPr>
          <p:spPr bwMode="auto">
            <a:xfrm flipV="1">
              <a:off x="769872" y="2544099"/>
              <a:ext cx="548330" cy="0"/>
            </a:xfrm>
            <a:prstGeom prst="line">
              <a:avLst/>
            </a:prstGeom>
            <a:noFill/>
            <a:ln w="101600" cmpd="sng">
              <a:solidFill>
                <a:srgbClr val="00CC99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79" name="Group 119"/>
          <p:cNvGrpSpPr/>
          <p:nvPr/>
        </p:nvGrpSpPr>
        <p:grpSpPr>
          <a:xfrm>
            <a:off x="7680070" y="2346010"/>
            <a:ext cx="1135793" cy="401912"/>
            <a:chOff x="565802" y="2153468"/>
            <a:chExt cx="1103913" cy="390631"/>
          </a:xfrm>
        </p:grpSpPr>
        <p:sp>
          <p:nvSpPr>
            <p:cNvPr id="80" name="Line 60"/>
            <p:cNvSpPr>
              <a:spLocks noChangeShapeType="1"/>
            </p:cNvSpPr>
            <p:nvPr/>
          </p:nvSpPr>
          <p:spPr bwMode="auto">
            <a:xfrm flipV="1">
              <a:off x="899019" y="2153468"/>
              <a:ext cx="548330" cy="0"/>
            </a:xfrm>
            <a:prstGeom prst="line">
              <a:avLst/>
            </a:prstGeom>
            <a:noFill/>
            <a:ln w="101600" cmpd="sng">
              <a:solidFill>
                <a:srgbClr val="00CC99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81" name="Line 60"/>
            <p:cNvSpPr>
              <a:spLocks noChangeShapeType="1"/>
            </p:cNvSpPr>
            <p:nvPr/>
          </p:nvSpPr>
          <p:spPr bwMode="auto">
            <a:xfrm flipV="1">
              <a:off x="565802" y="2319880"/>
              <a:ext cx="548330" cy="0"/>
            </a:xfrm>
            <a:prstGeom prst="line">
              <a:avLst/>
            </a:prstGeom>
            <a:noFill/>
            <a:ln w="101600" cmpd="sng">
              <a:solidFill>
                <a:srgbClr val="00CC99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82" name="Line 60"/>
            <p:cNvSpPr>
              <a:spLocks noChangeShapeType="1"/>
            </p:cNvSpPr>
            <p:nvPr/>
          </p:nvSpPr>
          <p:spPr bwMode="auto">
            <a:xfrm flipV="1">
              <a:off x="1121385" y="2414181"/>
              <a:ext cx="548330" cy="0"/>
            </a:xfrm>
            <a:prstGeom prst="line">
              <a:avLst/>
            </a:prstGeom>
            <a:noFill/>
            <a:ln w="101600" cmpd="sng">
              <a:solidFill>
                <a:srgbClr val="00CC99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83" name="Line 60"/>
            <p:cNvSpPr>
              <a:spLocks noChangeShapeType="1"/>
            </p:cNvSpPr>
            <p:nvPr/>
          </p:nvSpPr>
          <p:spPr bwMode="auto">
            <a:xfrm flipV="1">
              <a:off x="769872" y="2544099"/>
              <a:ext cx="548330" cy="0"/>
            </a:xfrm>
            <a:prstGeom prst="line">
              <a:avLst/>
            </a:prstGeom>
            <a:noFill/>
            <a:ln w="101600" cmpd="sng">
              <a:solidFill>
                <a:srgbClr val="00CC99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84" name="Group 119"/>
          <p:cNvGrpSpPr/>
          <p:nvPr/>
        </p:nvGrpSpPr>
        <p:grpSpPr>
          <a:xfrm>
            <a:off x="3137075" y="2968771"/>
            <a:ext cx="1135793" cy="401912"/>
            <a:chOff x="565802" y="2153468"/>
            <a:chExt cx="1103913" cy="390631"/>
          </a:xfrm>
        </p:grpSpPr>
        <p:sp>
          <p:nvSpPr>
            <p:cNvPr id="85" name="Line 60"/>
            <p:cNvSpPr>
              <a:spLocks noChangeShapeType="1"/>
            </p:cNvSpPr>
            <p:nvPr/>
          </p:nvSpPr>
          <p:spPr bwMode="auto">
            <a:xfrm flipV="1">
              <a:off x="899019" y="2153468"/>
              <a:ext cx="548330" cy="0"/>
            </a:xfrm>
            <a:prstGeom prst="line">
              <a:avLst/>
            </a:prstGeom>
            <a:noFill/>
            <a:ln w="101600" cmpd="sng">
              <a:solidFill>
                <a:srgbClr val="00CC99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86" name="Line 60"/>
            <p:cNvSpPr>
              <a:spLocks noChangeShapeType="1"/>
            </p:cNvSpPr>
            <p:nvPr/>
          </p:nvSpPr>
          <p:spPr bwMode="auto">
            <a:xfrm flipV="1">
              <a:off x="565802" y="2319880"/>
              <a:ext cx="548330" cy="0"/>
            </a:xfrm>
            <a:prstGeom prst="line">
              <a:avLst/>
            </a:prstGeom>
            <a:noFill/>
            <a:ln w="101600" cmpd="sng">
              <a:solidFill>
                <a:srgbClr val="00CC99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87" name="Line 60"/>
            <p:cNvSpPr>
              <a:spLocks noChangeShapeType="1"/>
            </p:cNvSpPr>
            <p:nvPr/>
          </p:nvSpPr>
          <p:spPr bwMode="auto">
            <a:xfrm flipV="1">
              <a:off x="1121385" y="2414181"/>
              <a:ext cx="548330" cy="0"/>
            </a:xfrm>
            <a:prstGeom prst="line">
              <a:avLst/>
            </a:prstGeom>
            <a:noFill/>
            <a:ln w="101600" cmpd="sng">
              <a:solidFill>
                <a:srgbClr val="00CC99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88" name="Line 60"/>
            <p:cNvSpPr>
              <a:spLocks noChangeShapeType="1"/>
            </p:cNvSpPr>
            <p:nvPr/>
          </p:nvSpPr>
          <p:spPr bwMode="auto">
            <a:xfrm flipV="1">
              <a:off x="769872" y="2544099"/>
              <a:ext cx="548330" cy="0"/>
            </a:xfrm>
            <a:prstGeom prst="line">
              <a:avLst/>
            </a:prstGeom>
            <a:noFill/>
            <a:ln w="101600" cmpd="sng">
              <a:solidFill>
                <a:srgbClr val="00CC99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  <p:cxnSp>
        <p:nvCxnSpPr>
          <p:cNvPr id="90" name="Straight Connector 89"/>
          <p:cNvCxnSpPr/>
          <p:nvPr/>
        </p:nvCxnSpPr>
        <p:spPr bwMode="auto">
          <a:xfrm>
            <a:off x="3639281" y="1404264"/>
            <a:ext cx="12213" cy="2100292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rgbClr val="003366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92" name="Oval 91"/>
          <p:cNvSpPr/>
          <p:nvPr/>
        </p:nvSpPr>
        <p:spPr bwMode="auto">
          <a:xfrm>
            <a:off x="3309544" y="1843860"/>
            <a:ext cx="696104" cy="1843860"/>
          </a:xfrm>
          <a:prstGeom prst="ellipse">
            <a:avLst/>
          </a:prstGeom>
          <a:noFill/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93" name="TextBox 92"/>
          <p:cNvSpPr txBox="1"/>
          <p:nvPr/>
        </p:nvSpPr>
        <p:spPr>
          <a:xfrm>
            <a:off x="2808853" y="1025723"/>
            <a:ext cx="235773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n</a:t>
            </a:r>
            <a:r>
              <a:rPr lang="en-US" dirty="0" smtClean="0"/>
              <a:t>oise averaging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23393737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2" grpId="0" animBg="1"/>
      <p:bldP spid="93" grpId="0"/>
      <p:bldP spid="93" grpId="1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5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 smtClean="0"/>
              <a:t>Conclusions	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r>
              <a:rPr lang="en-US" dirty="0" smtClean="0"/>
              <a:t>A systematic approach to assembly design based on </a:t>
            </a:r>
            <a:r>
              <a:rPr lang="en-US" dirty="0" smtClean="0">
                <a:solidFill>
                  <a:srgbClr val="FF0000"/>
                </a:solidFill>
              </a:rPr>
              <a:t>information</a:t>
            </a:r>
            <a:r>
              <a:rPr lang="en-US" dirty="0" smtClean="0"/>
              <a:t>.</a:t>
            </a:r>
          </a:p>
          <a:p>
            <a:pPr marL="0" indent="0" eaLnBrk="1" hangingPunct="1">
              <a:buNone/>
            </a:pPr>
            <a:endParaRPr lang="en-US" dirty="0"/>
          </a:p>
          <a:p>
            <a:pPr eaLnBrk="1" hangingPunct="1"/>
            <a:endParaRPr lang="en-US" dirty="0" smtClean="0"/>
          </a:p>
          <a:p>
            <a:pPr eaLnBrk="1" hangingPunct="1"/>
            <a:r>
              <a:rPr lang="en-US" dirty="0" smtClean="0"/>
              <a:t>More powerful than just computational complexity considerations.</a:t>
            </a:r>
          </a:p>
          <a:p>
            <a:pPr eaLnBrk="1" hangingPunct="1"/>
            <a:endParaRPr lang="en-US" dirty="0" smtClean="0"/>
          </a:p>
          <a:p>
            <a:pPr eaLnBrk="1" hangingPunct="1"/>
            <a:endParaRPr lang="en-US" dirty="0" smtClean="0"/>
          </a:p>
          <a:p>
            <a:pPr eaLnBrk="1" hangingPunct="1"/>
            <a:r>
              <a:rPr lang="en-US" dirty="0" smtClean="0"/>
              <a:t>Simple models are useful for initial insights but a data-driven approach yields a more complete picture.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Text Box 4"/>
          <p:cNvSpPr txBox="1">
            <a:spLocks noChangeArrowheads="1"/>
          </p:cNvSpPr>
          <p:nvPr>
            <p:custDataLst>
              <p:tags r:id="rId1"/>
            </p:custDataLst>
          </p:nvPr>
        </p:nvSpPr>
        <p:spPr bwMode="auto">
          <a:xfrm>
            <a:off x="0" y="7112000"/>
            <a:ext cx="91440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altLang="ko-KR" sz="1800">
                <a:ea typeface="굴림" pitchFamily="34" charset="-127"/>
              </a:rPr>
              <a:t>TexPoint fonts used in EMF: </a:t>
            </a:r>
            <a:r>
              <a:rPr lang="en-US" altLang="ko-KR" sz="1800">
                <a:latin typeface="cmmi10" pitchFamily="34" charset="0"/>
                <a:ea typeface="굴림" pitchFamily="34" charset="-127"/>
              </a:rPr>
              <a:t>A</a:t>
            </a:r>
            <a:r>
              <a:rPr lang="en-US" altLang="ko-KR" sz="1800">
                <a:latin typeface="cmmi7" pitchFamily="34" charset="0"/>
                <a:ea typeface="굴림" pitchFamily="34" charset="-127"/>
              </a:rPr>
              <a:t>A</a:t>
            </a:r>
            <a:r>
              <a:rPr lang="en-US" altLang="ko-KR" sz="1800">
                <a:latin typeface="cmr10" pitchFamily="34" charset="0"/>
                <a:ea typeface="굴림" pitchFamily="34" charset="-127"/>
              </a:rPr>
              <a:t>A</a:t>
            </a:r>
            <a:r>
              <a:rPr lang="en-US" altLang="ko-KR" sz="1800">
                <a:latin typeface="cmsy7" pitchFamily="34" charset="0"/>
                <a:ea typeface="굴림" pitchFamily="34" charset="-127"/>
              </a:rPr>
              <a:t>A</a:t>
            </a:r>
            <a:r>
              <a:rPr lang="en-US" altLang="ko-KR" sz="1800">
                <a:latin typeface="cmr7" pitchFamily="34" charset="0"/>
                <a:ea typeface="굴림" pitchFamily="34" charset="-127"/>
              </a:rPr>
              <a:t>A</a:t>
            </a:r>
            <a:r>
              <a:rPr lang="en-US" altLang="ko-KR" sz="1800">
                <a:latin typeface="cmmi5" pitchFamily="34" charset="0"/>
                <a:ea typeface="굴림" pitchFamily="34" charset="-127"/>
              </a:rPr>
              <a:t>A</a:t>
            </a:r>
            <a:r>
              <a:rPr lang="en-US" altLang="ko-KR" sz="1800">
                <a:latin typeface="cmsy10" pitchFamily="34" charset="0"/>
                <a:ea typeface="굴림" pitchFamily="34" charset="-127"/>
              </a:rPr>
              <a:t>A</a:t>
            </a:r>
            <a:r>
              <a:rPr lang="en-US" altLang="ko-KR" sz="1800">
                <a:latin typeface="cmr5" pitchFamily="34" charset="0"/>
                <a:ea typeface="굴림" pitchFamily="34" charset="-127"/>
              </a:rPr>
              <a:t>A</a:t>
            </a:r>
            <a:r>
              <a:rPr lang="en-US" altLang="ko-KR" sz="1800">
                <a:latin typeface="cmex10" pitchFamily="34" charset="0"/>
                <a:ea typeface="굴림" pitchFamily="34" charset="-127"/>
              </a:rPr>
              <a:t>A</a:t>
            </a:r>
            <a:r>
              <a:rPr lang="en-US" altLang="ko-KR" sz="1800">
                <a:latin typeface="cmsy5" pitchFamily="34" charset="0"/>
                <a:ea typeface="굴림" pitchFamily="34" charset="-127"/>
              </a:rPr>
              <a:t>A</a:t>
            </a:r>
            <a:r>
              <a:rPr lang="en-US" altLang="ko-KR" sz="1800">
                <a:latin typeface="cmss10" pitchFamily="34" charset="0"/>
                <a:ea typeface="굴림" pitchFamily="34" charset="-127"/>
              </a:rPr>
              <a:t>A</a:t>
            </a:r>
            <a:r>
              <a:rPr lang="en-US" altLang="ko-KR" sz="1800">
                <a:latin typeface="cmbx10" pitchFamily="34" charset="0"/>
                <a:ea typeface="굴림" pitchFamily="34" charset="-127"/>
              </a:rPr>
              <a:t>A</a:t>
            </a:r>
            <a:r>
              <a:rPr lang="en-US" altLang="ko-KR" sz="1800">
                <a:latin typeface="cmbx5" pitchFamily="34" charset="0"/>
                <a:ea typeface="굴림" pitchFamily="34" charset="-127"/>
              </a:rPr>
              <a:t>A</a:t>
            </a:r>
            <a:r>
              <a:rPr lang="en-US" altLang="ko-KR" sz="1800">
                <a:latin typeface="cmss8" pitchFamily="34" charset="0"/>
                <a:ea typeface="굴림" pitchFamily="34" charset="-127"/>
              </a:rPr>
              <a:t>A</a:t>
            </a:r>
            <a:r>
              <a:rPr lang="en-US" altLang="ko-KR" sz="1800">
                <a:latin typeface="cmsy10orig" pitchFamily="34" charset="0"/>
                <a:ea typeface="굴림" pitchFamily="34" charset="-127"/>
              </a:rPr>
              <a:t>A</a:t>
            </a:r>
            <a:r>
              <a:rPr lang="en-US" altLang="ko-KR" sz="1800">
                <a:latin typeface="CMBX7" pitchFamily="34" charset="0"/>
                <a:ea typeface="굴림" pitchFamily="34" charset="-127"/>
              </a:rPr>
              <a:t>A</a:t>
            </a:r>
            <a:endParaRPr lang="en-US" altLang="ko-KR" sz="1800">
              <a:latin typeface="cmsy10orig" pitchFamily="34" charset="0"/>
              <a:ea typeface="굴림" pitchFamily="34" charset="-127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500706" y="415174"/>
            <a:ext cx="201509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Collaborators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659467" y="4029628"/>
            <a:ext cx="269516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Acknowledgments</a:t>
            </a:r>
            <a:endParaRPr lang="en-US" dirty="0"/>
          </a:p>
        </p:txBody>
      </p:sp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75513" y="1409872"/>
            <a:ext cx="1343573" cy="13376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Picture 6" descr="guy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189733" y="1759442"/>
            <a:ext cx="1149350" cy="1489075"/>
          </a:xfrm>
          <a:prstGeom prst="rect">
            <a:avLst/>
          </a:prstGeom>
          <a:noFill/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769179" y="1304373"/>
            <a:ext cx="1320992" cy="132099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443442" y="1069029"/>
            <a:ext cx="1275490" cy="1745147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657778" y="1974639"/>
            <a:ext cx="1302555" cy="1302555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84438" y="4625393"/>
            <a:ext cx="1071840" cy="1500576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405381" y="4652906"/>
            <a:ext cx="1055010" cy="1477014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4120772" y="4670758"/>
            <a:ext cx="1079018" cy="1517941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610618" y="2820740"/>
            <a:ext cx="109557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 err="1" smtClean="0"/>
              <a:t>Abolfazl</a:t>
            </a:r>
            <a:r>
              <a:rPr lang="en-US" sz="1800" dirty="0" smtClean="0"/>
              <a:t> </a:t>
            </a:r>
          </a:p>
          <a:p>
            <a:r>
              <a:rPr lang="en-US" sz="1800" dirty="0" err="1" smtClean="0"/>
              <a:t>Motahari</a:t>
            </a:r>
            <a:endParaRPr lang="en-US" sz="1800" dirty="0"/>
          </a:p>
        </p:txBody>
      </p:sp>
      <p:sp>
        <p:nvSpPr>
          <p:cNvPr id="15" name="TextBox 14"/>
          <p:cNvSpPr txBox="1"/>
          <p:nvPr/>
        </p:nvSpPr>
        <p:spPr>
          <a:xfrm>
            <a:off x="2076100" y="3370235"/>
            <a:ext cx="140329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 smtClean="0"/>
              <a:t>Guy </a:t>
            </a:r>
            <a:r>
              <a:rPr lang="en-US" sz="1800" dirty="0" err="1" smtClean="0"/>
              <a:t>Bresler</a:t>
            </a:r>
            <a:endParaRPr lang="en-US" sz="1800" dirty="0"/>
          </a:p>
        </p:txBody>
      </p:sp>
      <p:sp>
        <p:nvSpPr>
          <p:cNvPr id="16" name="TextBox 15"/>
          <p:cNvSpPr txBox="1"/>
          <p:nvPr/>
        </p:nvSpPr>
        <p:spPr>
          <a:xfrm>
            <a:off x="3590433" y="2723052"/>
            <a:ext cx="1852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 err="1" smtClean="0"/>
              <a:t>Ma’ayan</a:t>
            </a:r>
            <a:r>
              <a:rPr lang="en-US" sz="1800" dirty="0" smtClean="0"/>
              <a:t> </a:t>
            </a:r>
            <a:r>
              <a:rPr lang="en-US" sz="1800" dirty="0" err="1" smtClean="0"/>
              <a:t>Bresler</a:t>
            </a:r>
            <a:endParaRPr lang="en-US" sz="1800" dirty="0"/>
          </a:p>
        </p:txBody>
      </p:sp>
      <p:sp>
        <p:nvSpPr>
          <p:cNvPr id="17" name="TextBox 16"/>
          <p:cNvSpPr txBox="1"/>
          <p:nvPr/>
        </p:nvSpPr>
        <p:spPr>
          <a:xfrm>
            <a:off x="5837502" y="3309179"/>
            <a:ext cx="9929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 smtClean="0"/>
              <a:t>Nan Ma</a:t>
            </a:r>
            <a:endParaRPr lang="en-US" sz="1800" dirty="0"/>
          </a:p>
        </p:txBody>
      </p:sp>
      <p:sp>
        <p:nvSpPr>
          <p:cNvPr id="18" name="TextBox 17"/>
          <p:cNvSpPr txBox="1"/>
          <p:nvPr/>
        </p:nvSpPr>
        <p:spPr>
          <a:xfrm>
            <a:off x="7302995" y="2832951"/>
            <a:ext cx="163458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800" dirty="0" err="1" smtClean="0"/>
              <a:t>Kannan</a:t>
            </a:r>
            <a:r>
              <a:rPr lang="en-US" sz="1800" dirty="0" smtClean="0"/>
              <a:t> </a:t>
            </a:r>
          </a:p>
          <a:p>
            <a:pPr algn="ctr"/>
            <a:r>
              <a:rPr lang="en-US" sz="1800" dirty="0" err="1" smtClean="0"/>
              <a:t>Ramchandran</a:t>
            </a:r>
            <a:endParaRPr lang="en-US" sz="1800" dirty="0"/>
          </a:p>
        </p:txBody>
      </p:sp>
      <p:sp>
        <p:nvSpPr>
          <p:cNvPr id="19" name="TextBox 18"/>
          <p:cNvSpPr txBox="1"/>
          <p:nvPr/>
        </p:nvSpPr>
        <p:spPr>
          <a:xfrm>
            <a:off x="598405" y="6313084"/>
            <a:ext cx="52102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 smtClean="0"/>
              <a:t> Yun Song         </a:t>
            </a:r>
            <a:r>
              <a:rPr lang="en-US" sz="1800" dirty="0" err="1" smtClean="0"/>
              <a:t>Lior</a:t>
            </a:r>
            <a:r>
              <a:rPr lang="en-US" sz="1800" dirty="0" smtClean="0"/>
              <a:t> </a:t>
            </a:r>
            <a:r>
              <a:rPr lang="en-US" sz="1800" dirty="0" err="1" smtClean="0"/>
              <a:t>Pachter</a:t>
            </a:r>
            <a:r>
              <a:rPr lang="en-US" sz="1800" dirty="0" smtClean="0"/>
              <a:t>    </a:t>
            </a:r>
            <a:r>
              <a:rPr lang="en-US" sz="1800" dirty="0" err="1" smtClean="0"/>
              <a:t>Serafim</a:t>
            </a:r>
            <a:r>
              <a:rPr lang="en-US" sz="1800" dirty="0" smtClean="0"/>
              <a:t> </a:t>
            </a:r>
            <a:r>
              <a:rPr lang="en-US" sz="1800" dirty="0" err="1" smtClean="0"/>
              <a:t>Batzoglou</a:t>
            </a:r>
            <a:r>
              <a:rPr lang="en-US" sz="1800" dirty="0" smtClean="0"/>
              <a:t>    </a:t>
            </a:r>
            <a:endParaRPr lang="en-US" sz="1800" dirty="0"/>
          </a:p>
        </p:txBody>
      </p:sp>
    </p:spTree>
    <p:extLst>
      <p:ext uri="{BB962C8B-B14F-4D97-AF65-F5344CB8AC3E}">
        <p14:creationId xmlns:p14="http://schemas.microsoft.com/office/powerpoint/2010/main" val="2237928508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1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 smtClean="0"/>
              <a:t>Secrets of Success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85738" y="1219200"/>
            <a:ext cx="8707437" cy="5257800"/>
          </a:xfrm>
        </p:spPr>
        <p:txBody>
          <a:bodyPr/>
          <a:lstStyle/>
          <a:p>
            <a:pPr eaLnBrk="1" hangingPunct="1">
              <a:defRPr/>
            </a:pPr>
            <a:r>
              <a:rPr lang="en-US" dirty="0" smtClean="0">
                <a:solidFill>
                  <a:srgbClr val="FF0000"/>
                </a:solidFill>
              </a:rPr>
              <a:t>Information</a:t>
            </a:r>
            <a:r>
              <a:rPr lang="en-US" dirty="0" smtClean="0"/>
              <a:t>, then computation.</a:t>
            </a:r>
          </a:p>
          <a:p>
            <a:pPr eaLnBrk="1" hangingPunct="1">
              <a:defRPr/>
            </a:pPr>
            <a:endParaRPr lang="en-US" dirty="0" smtClean="0"/>
          </a:p>
          <a:p>
            <a:pPr marL="342900" lvl="1" indent="-342900" eaLnBrk="1" hangingPunct="1">
              <a:buFontTx/>
              <a:buNone/>
              <a:defRPr/>
            </a:pPr>
            <a:r>
              <a:rPr lang="en-US" dirty="0" smtClean="0"/>
              <a:t>	        It took 60 years, but we got there.</a:t>
            </a:r>
          </a:p>
          <a:p>
            <a:pPr eaLnBrk="1" hangingPunct="1">
              <a:buFontTx/>
              <a:buNone/>
              <a:defRPr/>
            </a:pPr>
            <a:endParaRPr lang="en-US" dirty="0" smtClean="0"/>
          </a:p>
          <a:p>
            <a:pPr eaLnBrk="1" hangingPunct="1">
              <a:buNone/>
              <a:defRPr/>
            </a:pPr>
            <a:endParaRPr lang="en-US" dirty="0" smtClean="0"/>
          </a:p>
          <a:p>
            <a:pPr eaLnBrk="1" hangingPunct="1">
              <a:defRPr/>
            </a:pPr>
            <a:r>
              <a:rPr lang="en-US" dirty="0" smtClean="0">
                <a:solidFill>
                  <a:srgbClr val="FF0000"/>
                </a:solidFill>
              </a:rPr>
              <a:t>Simple models</a:t>
            </a:r>
            <a:r>
              <a:rPr lang="en-US" dirty="0" smtClean="0"/>
              <a:t>, then complex.</a:t>
            </a:r>
          </a:p>
          <a:p>
            <a:pPr eaLnBrk="1" hangingPunct="1">
              <a:defRPr/>
            </a:pPr>
            <a:endParaRPr lang="en-US" dirty="0" smtClean="0"/>
          </a:p>
          <a:p>
            <a:pPr eaLnBrk="1" hangingPunct="1">
              <a:buFontTx/>
              <a:buNone/>
              <a:defRPr/>
            </a:pPr>
            <a:r>
              <a:rPr lang="en-US" sz="2000" dirty="0" smtClean="0"/>
              <a:t>		The discrete </a:t>
            </a:r>
            <a:r>
              <a:rPr lang="en-US" sz="2000" dirty="0" err="1" smtClean="0"/>
              <a:t>memoryless</a:t>
            </a:r>
            <a:r>
              <a:rPr lang="en-US" sz="2000" dirty="0" smtClean="0"/>
              <a:t> channel</a:t>
            </a:r>
          </a:p>
          <a:p>
            <a:pPr eaLnBrk="1" hangingPunct="1">
              <a:buFontTx/>
              <a:buNone/>
              <a:defRPr/>
            </a:pPr>
            <a:r>
              <a:rPr lang="en-US" sz="2000" dirty="0" smtClean="0"/>
              <a:t>			………… is like the Holy Roman Empire.</a:t>
            </a:r>
          </a:p>
          <a:p>
            <a:pPr eaLnBrk="1" hangingPunct="1">
              <a:buFontTx/>
              <a:buNone/>
              <a:defRPr/>
            </a:pPr>
            <a:endParaRPr lang="en-US" dirty="0" smtClean="0"/>
          </a:p>
          <a:p>
            <a:pPr marL="0" indent="0" eaLnBrk="1" hangingPunct="1">
              <a:buNone/>
              <a:defRPr/>
            </a:pPr>
            <a:endParaRPr lang="en-US" dirty="0" smtClean="0"/>
          </a:p>
          <a:p>
            <a:pPr lvl="1" eaLnBrk="1" hangingPunct="1">
              <a:buFontTx/>
              <a:buNone/>
              <a:defRPr/>
            </a:pPr>
            <a:r>
              <a:rPr lang="en-US" dirty="0" smtClean="0"/>
              <a:t>		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53300" y="3771900"/>
            <a:ext cx="1293119" cy="13843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69100" y="1727200"/>
            <a:ext cx="2016871" cy="1308100"/>
          </a:xfrm>
          <a:prstGeom prst="rect">
            <a:avLst/>
          </a:prstGeom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3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 smtClean="0"/>
              <a:t>Looking Forward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>
              <a:buFontTx/>
              <a:buNone/>
            </a:pPr>
            <a:endParaRPr lang="en-US" smtClean="0"/>
          </a:p>
          <a:p>
            <a:pPr eaLnBrk="1" hangingPunct="1">
              <a:buFontTx/>
              <a:buNone/>
            </a:pPr>
            <a:endParaRPr lang="en-US" smtClean="0"/>
          </a:p>
          <a:p>
            <a:pPr eaLnBrk="1" hangingPunct="1">
              <a:buFontTx/>
              <a:buNone/>
            </a:pPr>
            <a:r>
              <a:rPr lang="en-US" smtClean="0"/>
              <a:t>	Can the success of this way of thinking be broadened to other fields?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7" name="Rectangle 2"/>
          <p:cNvSpPr>
            <a:spLocks noGrp="1" noChangeArrowheads="1"/>
          </p:cNvSpPr>
          <p:nvPr>
            <p:ph type="ctrTitle"/>
          </p:nvPr>
        </p:nvSpPr>
        <p:spPr>
          <a:xfrm>
            <a:off x="304800" y="2462213"/>
            <a:ext cx="8839200" cy="1676400"/>
          </a:xfrm>
        </p:spPr>
        <p:txBody>
          <a:bodyPr/>
          <a:lstStyle/>
          <a:p>
            <a:pPr algn="ctr" eaLnBrk="1" hangingPunct="1"/>
            <a:r>
              <a:rPr lang="en-US" altLang="ko-KR" dirty="0" smtClean="0">
                <a:ea typeface="굴림" pitchFamily="34" charset="-127"/>
              </a:rPr>
              <a:t>Information Theory of DNA Sequencing</a:t>
            </a:r>
          </a:p>
        </p:txBody>
      </p:sp>
      <p:sp>
        <p:nvSpPr>
          <p:cNvPr id="24578" name="Text Box 4"/>
          <p:cNvSpPr txBox="1">
            <a:spLocks noChangeArrowheads="1"/>
          </p:cNvSpPr>
          <p:nvPr>
            <p:custDataLst>
              <p:tags r:id="rId1"/>
            </p:custDataLst>
          </p:nvPr>
        </p:nvSpPr>
        <p:spPr bwMode="auto">
          <a:xfrm>
            <a:off x="0" y="7112000"/>
            <a:ext cx="91440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altLang="ko-KR" sz="1800">
                <a:ea typeface="굴림" pitchFamily="34" charset="-127"/>
              </a:rPr>
              <a:t>TexPoint fonts used in EMF: </a:t>
            </a:r>
            <a:r>
              <a:rPr lang="en-US" altLang="ko-KR" sz="1800">
                <a:latin typeface="cmmi10" pitchFamily="34" charset="0"/>
                <a:ea typeface="굴림" pitchFamily="34" charset="-127"/>
              </a:rPr>
              <a:t>A</a:t>
            </a:r>
            <a:r>
              <a:rPr lang="en-US" altLang="ko-KR" sz="1800">
                <a:latin typeface="cmmi7" pitchFamily="34" charset="0"/>
                <a:ea typeface="굴림" pitchFamily="34" charset="-127"/>
              </a:rPr>
              <a:t>A</a:t>
            </a:r>
            <a:r>
              <a:rPr lang="en-US" altLang="ko-KR" sz="1800">
                <a:latin typeface="cmr10" pitchFamily="34" charset="0"/>
                <a:ea typeface="굴림" pitchFamily="34" charset="-127"/>
              </a:rPr>
              <a:t>A</a:t>
            </a:r>
            <a:r>
              <a:rPr lang="en-US" altLang="ko-KR" sz="1800">
                <a:latin typeface="cmsy7" pitchFamily="34" charset="0"/>
                <a:ea typeface="굴림" pitchFamily="34" charset="-127"/>
              </a:rPr>
              <a:t>A</a:t>
            </a:r>
            <a:r>
              <a:rPr lang="en-US" altLang="ko-KR" sz="1800">
                <a:latin typeface="cmr7" pitchFamily="34" charset="0"/>
                <a:ea typeface="굴림" pitchFamily="34" charset="-127"/>
              </a:rPr>
              <a:t>A</a:t>
            </a:r>
            <a:r>
              <a:rPr lang="en-US" altLang="ko-KR" sz="1800">
                <a:latin typeface="cmmi5" pitchFamily="34" charset="0"/>
                <a:ea typeface="굴림" pitchFamily="34" charset="-127"/>
              </a:rPr>
              <a:t>A</a:t>
            </a:r>
            <a:r>
              <a:rPr lang="en-US" altLang="ko-KR" sz="1800">
                <a:latin typeface="cmsy10" pitchFamily="34" charset="0"/>
                <a:ea typeface="굴림" pitchFamily="34" charset="-127"/>
              </a:rPr>
              <a:t>A</a:t>
            </a:r>
            <a:r>
              <a:rPr lang="en-US" altLang="ko-KR" sz="1800">
                <a:latin typeface="cmr5" pitchFamily="34" charset="0"/>
                <a:ea typeface="굴림" pitchFamily="34" charset="-127"/>
              </a:rPr>
              <a:t>A</a:t>
            </a:r>
            <a:r>
              <a:rPr lang="en-US" altLang="ko-KR" sz="1800">
                <a:latin typeface="cmex10" pitchFamily="34" charset="0"/>
                <a:ea typeface="굴림" pitchFamily="34" charset="-127"/>
              </a:rPr>
              <a:t>A</a:t>
            </a:r>
            <a:r>
              <a:rPr lang="en-US" altLang="ko-KR" sz="1800">
                <a:latin typeface="cmsy5" pitchFamily="34" charset="0"/>
                <a:ea typeface="굴림" pitchFamily="34" charset="-127"/>
              </a:rPr>
              <a:t>A</a:t>
            </a:r>
            <a:r>
              <a:rPr lang="en-US" altLang="ko-KR" sz="1800">
                <a:latin typeface="cmss10" pitchFamily="34" charset="0"/>
                <a:ea typeface="굴림" pitchFamily="34" charset="-127"/>
              </a:rPr>
              <a:t>A</a:t>
            </a:r>
            <a:r>
              <a:rPr lang="en-US" altLang="ko-KR" sz="1800">
                <a:latin typeface="cmbx10" pitchFamily="34" charset="0"/>
                <a:ea typeface="굴림" pitchFamily="34" charset="-127"/>
              </a:rPr>
              <a:t>A</a:t>
            </a:r>
            <a:r>
              <a:rPr lang="en-US" altLang="ko-KR" sz="1800">
                <a:latin typeface="cmbx5" pitchFamily="34" charset="0"/>
                <a:ea typeface="굴림" pitchFamily="34" charset="-127"/>
              </a:rPr>
              <a:t>A</a:t>
            </a:r>
            <a:r>
              <a:rPr lang="en-US" altLang="ko-KR" sz="1800">
                <a:latin typeface="cmss8" pitchFamily="34" charset="0"/>
                <a:ea typeface="굴림" pitchFamily="34" charset="-127"/>
              </a:rPr>
              <a:t>A</a:t>
            </a:r>
            <a:r>
              <a:rPr lang="en-US" altLang="ko-KR" sz="1800">
                <a:latin typeface="cmsy10orig" pitchFamily="34" charset="0"/>
                <a:ea typeface="굴림" pitchFamily="34" charset="-127"/>
              </a:rPr>
              <a:t>A</a:t>
            </a:r>
            <a:r>
              <a:rPr lang="en-US" altLang="ko-KR" sz="1800">
                <a:latin typeface="CMBX7" pitchFamily="34" charset="0"/>
                <a:ea typeface="굴림" pitchFamily="34" charset="-127"/>
              </a:rPr>
              <a:t>A</a:t>
            </a:r>
            <a:endParaRPr lang="en-US" altLang="ko-KR" sz="1800">
              <a:latin typeface="cmsy10orig" pitchFamily="34" charset="0"/>
              <a:ea typeface="굴림" pitchFamily="34" charset="-127"/>
            </a:endParaRPr>
          </a:p>
        </p:txBody>
      </p:sp>
      <p:sp>
        <p:nvSpPr>
          <p:cNvPr id="24579" name="Subtitle 1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5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 smtClean="0"/>
              <a:t>DNA sequencing</a:t>
            </a:r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06400" y="1333500"/>
            <a:ext cx="8382000" cy="1177925"/>
          </a:xfrm>
        </p:spPr>
        <p:txBody>
          <a:bodyPr/>
          <a:lstStyle/>
          <a:p>
            <a:pPr eaLnBrk="1" hangingPunct="1">
              <a:buFontTx/>
              <a:buNone/>
            </a:pPr>
            <a:r>
              <a:rPr lang="en-US" dirty="0" smtClean="0"/>
              <a:t>A basic workhorse of modern biology and medicine. </a:t>
            </a:r>
          </a:p>
          <a:p>
            <a:pPr eaLnBrk="1" hangingPunct="1">
              <a:buFontTx/>
              <a:buNone/>
            </a:pPr>
            <a:endParaRPr lang="en-US" dirty="0" smtClean="0"/>
          </a:p>
          <a:p>
            <a:pPr eaLnBrk="1" hangingPunct="1">
              <a:buFontTx/>
              <a:buNone/>
            </a:pPr>
            <a:r>
              <a:rPr lang="en-US" dirty="0" smtClean="0"/>
              <a:t>Problem: to obtain the sequence of nucleotides.</a:t>
            </a:r>
          </a:p>
        </p:txBody>
      </p:sp>
      <p:pic>
        <p:nvPicPr>
          <p:cNvPr id="26627" name="Picture 4" descr="dna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52400" y="2757488"/>
            <a:ext cx="3238500" cy="3619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6628" name="Picture 5" descr="dna3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352800" y="3397250"/>
            <a:ext cx="1800225" cy="2257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6629" name="Text Box 6"/>
          <p:cNvSpPr txBox="1">
            <a:spLocks noChangeArrowheads="1"/>
          </p:cNvSpPr>
          <p:nvPr/>
        </p:nvSpPr>
        <p:spPr bwMode="auto">
          <a:xfrm>
            <a:off x="5791200" y="3562350"/>
            <a:ext cx="2506663" cy="1803400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1600" b="1">
                <a:solidFill>
                  <a:schemeClr val="accent2"/>
                </a:solidFill>
                <a:latin typeface="Courier New" pitchFamily="49" charset="0"/>
              </a:rPr>
              <a:t>…ACGTGACTGAGGACCGTG</a:t>
            </a:r>
          </a:p>
          <a:p>
            <a:pPr algn="ctr"/>
            <a:r>
              <a:rPr lang="en-US" sz="1600" b="1">
                <a:solidFill>
                  <a:schemeClr val="accent2"/>
                </a:solidFill>
                <a:latin typeface="Courier New" pitchFamily="49" charset="0"/>
              </a:rPr>
              <a:t>CGACTGAGACTGACTGGGT</a:t>
            </a:r>
          </a:p>
          <a:p>
            <a:pPr algn="ctr"/>
            <a:r>
              <a:rPr lang="en-US" sz="1600" b="1">
                <a:solidFill>
                  <a:schemeClr val="accent2"/>
                </a:solidFill>
                <a:latin typeface="Courier New" pitchFamily="49" charset="0"/>
              </a:rPr>
              <a:t>CTAGCTAGACTACGTTTTA</a:t>
            </a:r>
          </a:p>
          <a:p>
            <a:pPr algn="ctr"/>
            <a:r>
              <a:rPr lang="en-US" sz="1600" b="1">
                <a:solidFill>
                  <a:schemeClr val="accent2"/>
                </a:solidFill>
                <a:latin typeface="Courier New" pitchFamily="49" charset="0"/>
              </a:rPr>
              <a:t>TATATATATACGTCGTCGT</a:t>
            </a:r>
          </a:p>
          <a:p>
            <a:pPr algn="ctr"/>
            <a:r>
              <a:rPr lang="en-US" sz="1600" b="1">
                <a:solidFill>
                  <a:schemeClr val="accent2"/>
                </a:solidFill>
                <a:latin typeface="Courier New" pitchFamily="49" charset="0"/>
              </a:rPr>
              <a:t>ACTGATGACTAGATTACAG</a:t>
            </a:r>
          </a:p>
          <a:p>
            <a:pPr algn="ctr"/>
            <a:r>
              <a:rPr lang="en-US" sz="1600" b="1">
                <a:solidFill>
                  <a:schemeClr val="accent2"/>
                </a:solidFill>
                <a:latin typeface="Courier New" pitchFamily="49" charset="0"/>
              </a:rPr>
              <a:t>ACTGATTTAGATACCTGAC</a:t>
            </a:r>
          </a:p>
          <a:p>
            <a:pPr algn="ctr"/>
            <a:r>
              <a:rPr lang="en-US" sz="1600" b="1">
                <a:solidFill>
                  <a:schemeClr val="accent2"/>
                </a:solidFill>
                <a:latin typeface="Courier New" pitchFamily="49" charset="0"/>
              </a:rPr>
              <a:t>TGATTTTAAAAAAATATT…</a:t>
            </a:r>
          </a:p>
        </p:txBody>
      </p:sp>
      <p:sp>
        <p:nvSpPr>
          <p:cNvPr id="26630" name="TextBox 6"/>
          <p:cNvSpPr txBox="1">
            <a:spLocks noChangeArrowheads="1"/>
          </p:cNvSpPr>
          <p:nvPr/>
        </p:nvSpPr>
        <p:spPr bwMode="auto">
          <a:xfrm>
            <a:off x="7367588" y="6226175"/>
            <a:ext cx="1531937" cy="2778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sz="1200"/>
              <a:t>courtesy: Batzoglou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3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 smtClean="0">
                <a:solidFill>
                  <a:schemeClr val="tx1"/>
                </a:solidFill>
              </a:rPr>
              <a:t>Impetus: Human Genome Project</a:t>
            </a:r>
          </a:p>
        </p:txBody>
      </p:sp>
      <p:cxnSp>
        <p:nvCxnSpPr>
          <p:cNvPr id="4" name="Straight Arrow Connector 3"/>
          <p:cNvCxnSpPr/>
          <p:nvPr/>
        </p:nvCxnSpPr>
        <p:spPr>
          <a:xfrm rot="5400000">
            <a:off x="2836862" y="3732213"/>
            <a:ext cx="3489325" cy="19050"/>
          </a:xfrm>
          <a:prstGeom prst="straightConnector1">
            <a:avLst/>
          </a:prstGeom>
          <a:ln>
            <a:tailEnd type="stealth" w="lg" len="lg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5" name="Straight Connector 4"/>
          <p:cNvCxnSpPr/>
          <p:nvPr/>
        </p:nvCxnSpPr>
        <p:spPr>
          <a:xfrm>
            <a:off x="4495800" y="1973263"/>
            <a:ext cx="152400" cy="1587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6" name="TextBox 5"/>
          <p:cNvSpPr txBox="1"/>
          <p:nvPr/>
        </p:nvSpPr>
        <p:spPr>
          <a:xfrm>
            <a:off x="4637088" y="2006600"/>
            <a:ext cx="1571625" cy="40005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000" b="1" dirty="0">
                <a:solidFill>
                  <a:schemeClr val="accent5"/>
                </a:solidFill>
                <a:latin typeface="+mn-lt"/>
                <a:cs typeface="+mn-cs"/>
              </a:rPr>
              <a:t>1990</a:t>
            </a:r>
            <a:r>
              <a:rPr lang="en-US" sz="2000" dirty="0">
                <a:solidFill>
                  <a:schemeClr val="accent5"/>
                </a:solidFill>
                <a:latin typeface="+mn-lt"/>
                <a:cs typeface="+mn-cs"/>
              </a:rPr>
              <a:t>:</a:t>
            </a:r>
            <a:r>
              <a:rPr lang="en-US" sz="2000" dirty="0">
                <a:solidFill>
                  <a:schemeClr val="accent5">
                    <a:lumMod val="50000"/>
                  </a:schemeClr>
                </a:solidFill>
                <a:latin typeface="+mn-lt"/>
                <a:cs typeface="+mn-cs"/>
              </a:rPr>
              <a:t> Start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4637088" y="4456113"/>
            <a:ext cx="1466850" cy="40005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000" b="1" dirty="0">
                <a:solidFill>
                  <a:schemeClr val="accent5"/>
                </a:solidFill>
                <a:latin typeface="+mn-lt"/>
                <a:cs typeface="+mn-cs"/>
              </a:rPr>
              <a:t>2001</a:t>
            </a:r>
            <a:r>
              <a:rPr lang="en-US" sz="1600" dirty="0">
                <a:solidFill>
                  <a:schemeClr val="accent5"/>
                </a:solidFill>
                <a:latin typeface="+mn-lt"/>
                <a:cs typeface="+mn-cs"/>
              </a:rPr>
              <a:t>:</a:t>
            </a:r>
            <a:r>
              <a:rPr lang="en-US" sz="1600" dirty="0">
                <a:solidFill>
                  <a:schemeClr val="accent5">
                    <a:lumMod val="50000"/>
                  </a:schemeClr>
                </a:solidFill>
                <a:latin typeface="+mn-lt"/>
                <a:cs typeface="+mn-cs"/>
              </a:rPr>
              <a:t> Draft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4637088" y="5010150"/>
            <a:ext cx="2035175" cy="40005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000" b="1" dirty="0">
                <a:solidFill>
                  <a:schemeClr val="accent5"/>
                </a:solidFill>
                <a:latin typeface="+mn-lt"/>
                <a:cs typeface="+mn-cs"/>
              </a:rPr>
              <a:t>2003</a:t>
            </a:r>
            <a:r>
              <a:rPr lang="en-US" sz="2000" dirty="0">
                <a:solidFill>
                  <a:schemeClr val="accent5"/>
                </a:solidFill>
                <a:latin typeface="+mn-lt"/>
                <a:cs typeface="+mn-cs"/>
              </a:rPr>
              <a:t>:</a:t>
            </a:r>
            <a:r>
              <a:rPr lang="en-US" sz="2000" dirty="0">
                <a:solidFill>
                  <a:schemeClr val="accent5">
                    <a:lumMod val="50000"/>
                  </a:schemeClr>
                </a:solidFill>
                <a:latin typeface="+mn-lt"/>
                <a:cs typeface="+mn-cs"/>
              </a:rPr>
              <a:t> Finished</a:t>
            </a:r>
          </a:p>
        </p:txBody>
      </p:sp>
      <p:cxnSp>
        <p:nvCxnSpPr>
          <p:cNvPr id="10" name="Straight Connector 9"/>
          <p:cNvCxnSpPr/>
          <p:nvPr/>
        </p:nvCxnSpPr>
        <p:spPr>
          <a:xfrm>
            <a:off x="4495800" y="4341813"/>
            <a:ext cx="152400" cy="1587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>
            <a:off x="4495800" y="4646613"/>
            <a:ext cx="152400" cy="1587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>
            <a:off x="4495800" y="5256213"/>
            <a:ext cx="152400" cy="1587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14" name="TextBox 13"/>
          <p:cNvSpPr txBox="1"/>
          <p:nvPr/>
        </p:nvSpPr>
        <p:spPr>
          <a:xfrm>
            <a:off x="857250" y="4878388"/>
            <a:ext cx="2876550" cy="46037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>
                <a:solidFill>
                  <a:schemeClr val="accent3">
                    <a:lumMod val="75000"/>
                  </a:schemeClr>
                </a:solidFill>
                <a:latin typeface="+mn-lt"/>
                <a:cs typeface="+mn-cs"/>
              </a:rPr>
              <a:t>3 billion nucleotides</a:t>
            </a:r>
          </a:p>
        </p:txBody>
      </p:sp>
      <p:pic>
        <p:nvPicPr>
          <p:cNvPr id="28683" name="Picture 16" descr="covermed.gif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397125" y="2120900"/>
            <a:ext cx="1539875" cy="20748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8684" name="Picture 17" descr="nature01403-f6_2.jp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65138" y="2122488"/>
            <a:ext cx="1531937" cy="2009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8685" name="TextBox 14"/>
          <p:cNvSpPr txBox="1">
            <a:spLocks noChangeArrowheads="1"/>
          </p:cNvSpPr>
          <p:nvPr/>
        </p:nvSpPr>
        <p:spPr bwMode="auto">
          <a:xfrm>
            <a:off x="7367588" y="6415088"/>
            <a:ext cx="1531937" cy="2778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sz="1200"/>
              <a:t>courtesy: Batzoglou</a:t>
            </a:r>
          </a:p>
        </p:txBody>
      </p:sp>
      <p:sp>
        <p:nvSpPr>
          <p:cNvPr id="28686" name="TextBox 15"/>
          <p:cNvSpPr txBox="1">
            <a:spLocks noChangeArrowheads="1"/>
          </p:cNvSpPr>
          <p:nvPr/>
        </p:nvSpPr>
        <p:spPr bwMode="auto">
          <a:xfrm>
            <a:off x="1428750" y="5338763"/>
            <a:ext cx="185738" cy="461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endParaRPr lang="en-US"/>
          </a:p>
        </p:txBody>
      </p:sp>
      <p:sp>
        <p:nvSpPr>
          <p:cNvPr id="19" name="TextBox 18"/>
          <p:cNvSpPr txBox="1"/>
          <p:nvPr/>
        </p:nvSpPr>
        <p:spPr>
          <a:xfrm>
            <a:off x="881063" y="5468938"/>
            <a:ext cx="2001837" cy="46196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dirty="0">
                <a:solidFill>
                  <a:schemeClr val="accent3">
                    <a:lumMod val="75000"/>
                  </a:schemeClr>
                </a:solidFill>
                <a:latin typeface="Arial" pitchFamily="34" charset="0"/>
                <a:cs typeface="+mn-cs"/>
              </a:rPr>
              <a:t>3 billion $$$$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500"/>
                            </p:stCondLst>
                            <p:childTnLst>
                              <p:par>
                                <p:cTn id="2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8" grpId="0"/>
      <p:bldP spid="9" grpId="0"/>
      <p:bldP spid="14" grpId="0"/>
      <p:bldP spid="19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FONTSIZE" val="10"/>
  <p:tag name="DEFAULTWIDTH" val="407"/>
  <p:tag name="DEFAULTHEIGHT" val="356"/>
  <p:tag name="FIRSTDTSE@C02HHC3VDJYT3PP7" val="4529"/>
  <p:tag name="DEFAULTDISPLAYSOURCE" val="\documentclass{article}\pagestyle{empty}&#10;\begin{document}&#10;&#10;\end{document}&#10;"/>
  <p:tag name="EMBEDFONTS" val="1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template"/>
  <p:tag name="SOURCE" val="TPT1  equation \ell  template TPT1  env TPENV1  fore 0  back 16777215  eqnno 1"/>
  <p:tag name="FILENAME" val="TP_tmp"/>
  <p:tag name="ORIGWIDTH" val="7"/>
  <p:tag name="PICTUREFILESIZE" val="968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\pagestyle{empty}&#10;\begin{document}&#10;$$&#10;\log (\mbox{$\#$ of $\ell$-repeats})&#10;$$&#10;&#10;\end{document}&#10;"/>
  <p:tag name="FILENAME" val="TP_tmp"/>
  <p:tag name="FORMAT" val="emf"/>
  <p:tag name="RES" val="1200"/>
  <p:tag name="BLEND" val="0"/>
  <p:tag name="TRANSPARENT" val="0"/>
  <p:tag name="TBUG" val="0"/>
  <p:tag name="ALLOWFS" val="0"/>
  <p:tag name="ORIGWIDTH" val="84"/>
  <p:tag name="PICTUREFILESIZE" val="3120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template"/>
  <p:tag name="SOURCE" val="TPT1  equation \ell  template TPT1  env TPENV1  fore 0  back 16777215  eqnno 1"/>
  <p:tag name="FILENAME" val="TP_tmp"/>
  <p:tag name="ORIGWIDTH" val="7"/>
  <p:tag name="PICTUREFILESIZE" val="968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\pagestyle{empty}&#10;\begin{document}&#10;$$&#10;\log (\mbox{$\#$ of $\ell$-repeats})&#10;$$&#10;&#10;\end{document}&#10;"/>
  <p:tag name="FILENAME" val="TP_tmp"/>
  <p:tag name="FORMAT" val="emf"/>
  <p:tag name="RES" val="1200"/>
  <p:tag name="BLEND" val="0"/>
  <p:tag name="TRANSPARENT" val="0"/>
  <p:tag name="TBUG" val="0"/>
  <p:tag name="ALLOWFS" val="0"/>
  <p:tag name="ORIGWIDTH" val="84"/>
  <p:tag name="PICTUREFILESIZE" val="3120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template"/>
  <p:tag name="SOURCE" val="TPT1  equation \ell  template TPT1  env TPENV1  fore 0  back 16777215  eqnno 1"/>
  <p:tag name="FILENAME" val="TP_tmp"/>
  <p:tag name="ORIGWIDTH" val="7"/>
  <p:tag name="PICTUREFILESIZE" val="968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\pagestyle{empty}&#10;\begin{document}&#10;$$&#10;\log (\mbox{$\#$ of $\ell$-repeats})&#10;$$&#10;&#10;\end{document}&#10;"/>
  <p:tag name="FILENAME" val="TP_tmp"/>
  <p:tag name="FORMAT" val="emf"/>
  <p:tag name="RES" val="1200"/>
  <p:tag name="BLEND" val="0"/>
  <p:tag name="TRANSPARENT" val="0"/>
  <p:tag name="TBUG" val="0"/>
  <p:tag name="ALLOWFS" val="0"/>
  <p:tag name="ORIGWIDTH" val="84"/>
  <p:tag name="PICTUREFILESIZE" val="3120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\pagestyle{empty}&#10;\begin{document}&#10;$$\frac{N}{N_{\rm cov}}$$&#10;\end{document}&#10;"/>
  <p:tag name="FILENAME" val="TP_tmp"/>
  <p:tag name="FORMAT" val="png16m"/>
  <p:tag name="RES" val="1200"/>
  <p:tag name="BLEND" val="0"/>
  <p:tag name="TRANSPARENT" val="0"/>
  <p:tag name="TBUG" val="0"/>
  <p:tag name="ALLOWFS" val="0"/>
  <p:tag name="ORIGWIDTH" val="21"/>
  <p:tag name="PICTUREFILESIZE" val="3344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\pagestyle{empty}&#10;\begin{document}&#10;$$&#10;\log (\mbox{$\#$ of $\ell$-repeats})&#10;$$&#10;&#10;\end{document}&#10;"/>
  <p:tag name="FILENAME" val="TP_tmp"/>
  <p:tag name="FORMAT" val="emf"/>
  <p:tag name="RES" val="1200"/>
  <p:tag name="BLEND" val="0"/>
  <p:tag name="TRANSPARENT" val="0"/>
  <p:tag name="TBUG" val="0"/>
  <p:tag name="ALLOWFS" val="0"/>
  <p:tag name="ORIGWIDTH" val="84"/>
  <p:tag name="PICTUREFILESIZE" val="3120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\pagestyle{empty}&#10;\begin{document}&#10;$$\frac{N}{N_{\rm cov}}$$&#10;\end{document}&#10;"/>
  <p:tag name="FILENAME" val="TP_tmp"/>
  <p:tag name="FORMAT" val="png16m"/>
  <p:tag name="RES" val="1200"/>
  <p:tag name="BLEND" val="0"/>
  <p:tag name="TRANSPARENT" val="0"/>
  <p:tag name="TBUG" val="0"/>
  <p:tag name="ALLOWFS" val="0"/>
  <p:tag name="ORIGWIDTH" val="21"/>
  <p:tag name="PICTUREFILESIZE" val="3344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\pagestyle{empty}&#10;\begin{document}&#10;$$&#10;\log (\mbox{$\#$ of $\ell$-repeats})&#10;$$&#10;&#10;\end{document}&#10;"/>
  <p:tag name="FILENAME" val="TP_tmp"/>
  <p:tag name="FORMAT" val="emf"/>
  <p:tag name="RES" val="1200"/>
  <p:tag name="BLEND" val="0"/>
  <p:tag name="TRANSPARENT" val="0"/>
  <p:tag name="TBUG" val="0"/>
  <p:tag name="ALLOWFS" val="0"/>
  <p:tag name="ORIGWIDTH" val="84"/>
  <p:tag name="PICTUREFILESIZE" val="3120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IDDENFONTSHAPE" val="true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\pagestyle{empty}&#10;\begin{document}&#10;$$\frac{N}{N_{\rm cov}}$$&#10;\end{document}&#10;"/>
  <p:tag name="FILENAME" val="TP_tmp"/>
  <p:tag name="FORMAT" val="png16m"/>
  <p:tag name="RES" val="1200"/>
  <p:tag name="BLEND" val="0"/>
  <p:tag name="TRANSPARENT" val="0"/>
  <p:tag name="TBUG" val="0"/>
  <p:tag name="ALLOWFS" val="0"/>
  <p:tag name="ORIGWIDTH" val="21"/>
  <p:tag name="PICTUREFILESIZE" val="3344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\pagestyle{empty}&#10;\begin{document}&#10;$$\frac{N}{N_{\rm cov}}$$&#10;\end{document}&#10;"/>
  <p:tag name="FILENAME" val="TP_tmp"/>
  <p:tag name="FORMAT" val="png16m"/>
  <p:tag name="RES" val="1200"/>
  <p:tag name="BLEND" val="0"/>
  <p:tag name="TRANSPARENT" val="0"/>
  <p:tag name="TBUG" val="0"/>
  <p:tag name="ALLOWFS" val="0"/>
  <p:tag name="ORIGWIDTH" val="21"/>
  <p:tag name="PICTUREFILESIZE" val="3344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IDDENFONTSHAPE" val="true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template"/>
  <p:tag name="SOURCE" val="TPT1  equation \mbox{ channel capacity $C$ bits/sec}  template TPT1  env TPENV2  fore 0  back 16777215  eqnno 1"/>
  <p:tag name="FILENAME" val="TP_tmp"/>
  <p:tag name="ORIGWIDTH" val="123"/>
  <p:tag name="PICTUREFILESIZE" val="3984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template"/>
  <p:tag name="SOURCE" val="TPT1  equation \mbox{ source entropy rate $H$ bits/source sym}  template TPT1  env TPENV2  fore 0  back 16777215  eqnno 2"/>
  <p:tag name="FILENAME" val="TP_tmp"/>
  <p:tag name="ORIGWIDTH" val="171"/>
  <p:tag name="PICTUREFILESIZE" val="4752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template"/>
  <p:tag name="SOURCE" val="TPT1  equation &amp; &amp; \mbox{max. rate of reliable communication} \\&#10;&amp; = &amp; \frac{C}{H} \mbox{  source sym / sec.}  template TPT1  env TPENV3  fore 0  back 16777215  eqnno 3"/>
  <p:tag name="FILENAME" val="TP_tmp"/>
  <p:tag name="ORIGWIDTH" val="179"/>
  <p:tag name="PICTUREFILESIZE" val="6480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IDDENFONTSHAPE" val="true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\pagestyle{empty}&#10;\begin{document}&#10;$$ N_{\rm cov} \approx \frac{G}{L} \log \left ( \frac{G}{L\epsilon} \right) $$&#10;\end{document}&#10;"/>
  <p:tag name="FILENAME" val="TP_tmp"/>
  <p:tag name="FORMAT" val="png16m"/>
  <p:tag name="RES" val="1200"/>
  <p:tag name="BLEND" val="0"/>
  <p:tag name="TRANSPARENT" val="0"/>
  <p:tag name="TBUG" val="0"/>
  <p:tag name="ALLOWFS" val="0"/>
  <p:tag name="ORIGWIDTH" val="86"/>
  <p:tag name="PICTUREFILESIZE" val="9477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\pagestyle{empty}&#10;\begin{document}&#10;$$\frac{2}{H_{\rm renyi}}  \log G$$&#10;\end{document}&#10;"/>
  <p:tag name="FILENAME" val="TP_tmp"/>
  <p:tag name="FORMAT" val="png16m"/>
  <p:tag name="RES" val="1200"/>
  <p:tag name="BLEND" val="0"/>
  <p:tag name="TRANSPARENT" val="0"/>
  <p:tag name="TBUG" val="0"/>
  <p:tag name="ALLOWFS" val="0"/>
  <p:tag name="ORIGWIDTH" val="52"/>
  <p:tag name="PICTUREFILESIZE" val="5685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\pagestyle{empty}&#10;\begin{document}&#10;$$\frac{N}{N_{\rm cov}}$$&#10;\end{document}&#10;"/>
  <p:tag name="FILENAME" val="TP_tmp"/>
  <p:tag name="FORMAT" val="png16m"/>
  <p:tag name="RES" val="1200"/>
  <p:tag name="BLEND" val="0"/>
  <p:tag name="TRANSPARENT" val="0"/>
  <p:tag name="TBUG" val="0"/>
  <p:tag name="ALLOWFS" val="0"/>
  <p:tag name="ORIGWIDTH" val="21"/>
  <p:tag name="PICTUREFILESIZE" val="3344"/>
</p:tagLst>
</file>

<file path=ppt/theme/theme1.xml><?xml version="1.0" encoding="utf-8"?>
<a:theme xmlns:a="http://schemas.openxmlformats.org/drawingml/2006/main" name="JobTalk3">
  <a:themeElements>
    <a:clrScheme name="">
      <a:dk1>
        <a:srgbClr val="000000"/>
      </a:dk1>
      <a:lt1>
        <a:srgbClr val="FFCC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E2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JobTalk3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</a:defRPr>
        </a:defPPr>
      </a:lstStyle>
    </a:lnDef>
  </a:objectDefaults>
  <a:extraClrSchemeLst>
    <a:extraClrScheme>
      <a:clrScheme name="JobTalk3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JobTalk3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JobTalk3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JobTalk3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JobTalk3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JobTalk3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JobTalk3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153381</TotalTime>
  <Words>1296</Words>
  <Application>Microsoft Office PowerPoint</Application>
  <PresentationFormat>On-screen Show (4:3)</PresentationFormat>
  <Paragraphs>406</Paragraphs>
  <Slides>43</Slides>
  <Notes>7</Notes>
  <HiddenSlides>0</HiddenSlides>
  <MMClips>0</MMClips>
  <ScaleCrop>false</ScaleCrop>
  <HeadingPairs>
    <vt:vector size="6" baseType="variant">
      <vt:variant>
        <vt:lpstr>Fonts Used</vt:lpstr>
      </vt:variant>
      <vt:variant>
        <vt:i4>24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43</vt:i4>
      </vt:variant>
    </vt:vector>
  </HeadingPairs>
  <TitlesOfParts>
    <vt:vector size="68" baseType="lpstr">
      <vt:lpstr>Arial</vt:lpstr>
      <vt:lpstr>CMU Bright Roman</vt:lpstr>
      <vt:lpstr>Times New Roman</vt:lpstr>
      <vt:lpstr>cmex10</vt:lpstr>
      <vt:lpstr>cmbx5</vt:lpstr>
      <vt:lpstr>cmsy10</vt:lpstr>
      <vt:lpstr>cmbx10</vt:lpstr>
      <vt:lpstr>CMBX7</vt:lpstr>
      <vt:lpstr>Wingdings</vt:lpstr>
      <vt:lpstr>cmss8</vt:lpstr>
      <vt:lpstr>cmsy5</vt:lpstr>
      <vt:lpstr>cmmi5</vt:lpstr>
      <vt:lpstr>cmr5</vt:lpstr>
      <vt:lpstr>ＭＳ Ｐゴシック</vt:lpstr>
      <vt:lpstr>Courier New</vt:lpstr>
      <vt:lpstr>cmr7</vt:lpstr>
      <vt:lpstr>cmr10</vt:lpstr>
      <vt:lpstr>cmmi10</vt:lpstr>
      <vt:lpstr>맑은 고딕</vt:lpstr>
      <vt:lpstr>cmsy10orig</vt:lpstr>
      <vt:lpstr>cmsy7</vt:lpstr>
      <vt:lpstr>cmmi7</vt:lpstr>
      <vt:lpstr>굴림</vt:lpstr>
      <vt:lpstr>cmss10</vt:lpstr>
      <vt:lpstr>JobTalk3</vt:lpstr>
      <vt:lpstr>The Science of Information: From Communication to DNA Sequencing</vt:lpstr>
      <vt:lpstr>Communication: the beginning</vt:lpstr>
      <vt:lpstr>Grand Unification</vt:lpstr>
      <vt:lpstr>60 Years Later</vt:lpstr>
      <vt:lpstr>Secrets of Success</vt:lpstr>
      <vt:lpstr>Looking Forward</vt:lpstr>
      <vt:lpstr>Information Theory of DNA Sequencing</vt:lpstr>
      <vt:lpstr>DNA sequencing</vt:lpstr>
      <vt:lpstr>Impetus: Human Genome Project</vt:lpstr>
      <vt:lpstr>Sequencing gets cheaper and faster</vt:lpstr>
      <vt:lpstr>But many genomes to sequence</vt:lpstr>
      <vt:lpstr>Whole Genome Shotgun Sequencing</vt:lpstr>
      <vt:lpstr>A Gigantic Jigsaw Puzzle</vt:lpstr>
      <vt:lpstr>Many Sequencing Technologies </vt:lpstr>
      <vt:lpstr>Many assembly algorithms</vt:lpstr>
      <vt:lpstr>And many more…….</vt:lpstr>
      <vt:lpstr>Computational View</vt:lpstr>
      <vt:lpstr>Information theoretic view</vt:lpstr>
      <vt:lpstr>A basic read model</vt:lpstr>
      <vt:lpstr>Coverage Analysis</vt:lpstr>
      <vt:lpstr>Repeat statistics do matter!</vt:lpstr>
      <vt:lpstr>Simple model: I.I.D. DNA, G ! 1 </vt:lpstr>
      <vt:lpstr>I.I.D. DNA vs real DNA</vt:lpstr>
      <vt:lpstr>Lower bound: Interleaved repeats</vt:lpstr>
      <vt:lpstr>Lower bound: Triple repeats</vt:lpstr>
      <vt:lpstr>Chromosome 22 (Lower Bound)</vt:lpstr>
      <vt:lpstr>Greedy algorithm</vt:lpstr>
      <vt:lpstr>Greedy algorithm:   first error at overlap</vt:lpstr>
      <vt:lpstr>Chromosome 22</vt:lpstr>
      <vt:lpstr>Chromosome 19</vt:lpstr>
      <vt:lpstr>de Bruijn graph</vt:lpstr>
      <vt:lpstr>Resolving non-interleaved repeats</vt:lpstr>
      <vt:lpstr>Resolving bridged interleaved repeats</vt:lpstr>
      <vt:lpstr>Resolving triple repeats</vt:lpstr>
      <vt:lpstr>Multibridging De-Brujin</vt:lpstr>
      <vt:lpstr>Chromosome 19</vt:lpstr>
      <vt:lpstr>GAGE Benchmark Datasets</vt:lpstr>
      <vt:lpstr>Gap</vt:lpstr>
      <vt:lpstr>Read Noise</vt:lpstr>
      <vt:lpstr>Erasures on i.i.d. uniform DNA</vt:lpstr>
      <vt:lpstr>Why?</vt:lpstr>
      <vt:lpstr>Conclusions </vt:lpstr>
      <vt:lpstr>PowerPoint Presentation</vt:lpstr>
    </vt:vector>
  </TitlesOfParts>
  <Company>Caltech</Company>
  <LinksUpToDate>false</LinksUpToDate>
  <SharedDoc>false</SharedDoc>
  <HyperlinkBase/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Massimo Franceschetti</dc:creator>
  <cp:lastModifiedBy>lklun</cp:lastModifiedBy>
  <cp:revision>695</cp:revision>
  <dcterms:created xsi:type="dcterms:W3CDTF">2002-06-19T17:04:49Z</dcterms:created>
  <dcterms:modified xsi:type="dcterms:W3CDTF">2013-03-13T03:38:18Z</dcterms:modified>
</cp:coreProperties>
</file>